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5" r:id="rId2"/>
    <p:sldId id="272" r:id="rId3"/>
    <p:sldId id="273" r:id="rId4"/>
    <p:sldId id="256" r:id="rId5"/>
    <p:sldId id="257" r:id="rId6"/>
    <p:sldId id="261" r:id="rId7"/>
    <p:sldId id="258" r:id="rId8"/>
    <p:sldId id="259" r:id="rId9"/>
    <p:sldId id="260"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image" Target="../media/image2.jpeg"/><Relationship Id="rId4" Type="http://schemas.openxmlformats.org/officeDocument/2006/relationships/image" Target="../media/image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image" Target="../media/image2.jpeg"/><Relationship Id="rId4"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0192B-3231-47C8-886C-4B654830E73B}" type="doc">
      <dgm:prSet loTypeId="urn:microsoft.com/office/officeart/2005/8/layout/pList2" loCatId="picture" qsTypeId="urn:microsoft.com/office/officeart/2005/8/quickstyle/simple1" qsCatId="simple" csTypeId="urn:microsoft.com/office/officeart/2005/8/colors/accent1_2" csCatId="accent1" phldr="1"/>
      <dgm:spPr/>
    </dgm:pt>
    <dgm:pt modelId="{7CD15DA3-14E2-4352-A648-570B085377A7}">
      <dgm:prSet phldrT="[Text]" custT="1"/>
      <dgm:spPr>
        <a:solidFill>
          <a:schemeClr val="bg1">
            <a:lumMod val="50000"/>
            <a:lumOff val="50000"/>
          </a:schemeClr>
        </a:solidFill>
        <a:ln>
          <a:solidFill>
            <a:schemeClr val="bg1"/>
          </a:solidFill>
        </a:ln>
        <a:scene3d>
          <a:camera prst="perspectiveFront"/>
          <a:lightRig rig="threePt" dir="t"/>
        </a:scene3d>
        <a:sp3d>
          <a:bevelT/>
        </a:sp3d>
      </dgm:spPr>
      <dgm:t>
        <a:bodyPr/>
        <a:lstStyle/>
        <a:p>
          <a:pPr algn="ctr"/>
          <a:r>
            <a:rPr lang="en-US" sz="2000" b="1" dirty="0" smtClean="0"/>
            <a:t>Mathematics</a:t>
          </a:r>
          <a:endParaRPr lang="en-US" sz="2000" b="1" dirty="0" smtClean="0"/>
        </a:p>
        <a:p>
          <a:pPr algn="ctr"/>
          <a:r>
            <a:rPr lang="en-US" sz="1600" dirty="0" smtClean="0"/>
            <a:t>Ancient Era</a:t>
          </a:r>
        </a:p>
        <a:p>
          <a:pPr algn="ctr"/>
          <a:endParaRPr lang="en-US" sz="1600" dirty="0" smtClean="0"/>
        </a:p>
        <a:p>
          <a:pPr algn="ctr"/>
          <a:r>
            <a:rPr lang="en-US" sz="1800" dirty="0" smtClean="0"/>
            <a:t>1650 – 1548</a:t>
          </a:r>
        </a:p>
        <a:p>
          <a:pPr algn="ctr"/>
          <a:r>
            <a:rPr lang="en-US" sz="1800" dirty="0" smtClean="0"/>
            <a:t>BCE - CE</a:t>
          </a:r>
          <a:endParaRPr lang="en-US" sz="1800" dirty="0"/>
        </a:p>
      </dgm:t>
    </dgm:pt>
    <dgm:pt modelId="{EE649768-334D-40EB-876E-D8C568EE185A}" type="parTrans" cxnId="{217533F6-367C-4E38-B5C0-D19AA923D648}">
      <dgm:prSet/>
      <dgm:spPr/>
      <dgm:t>
        <a:bodyPr/>
        <a:lstStyle/>
        <a:p>
          <a:endParaRPr lang="en-US"/>
        </a:p>
      </dgm:t>
    </dgm:pt>
    <dgm:pt modelId="{417DA1EE-2ECF-4B34-9C2B-C4AA0A8ECE2B}" type="sibTrans" cxnId="{217533F6-367C-4E38-B5C0-D19AA923D648}">
      <dgm:prSet/>
      <dgm:spPr/>
      <dgm:t>
        <a:bodyPr/>
        <a:lstStyle/>
        <a:p>
          <a:endParaRPr lang="en-US"/>
        </a:p>
      </dgm:t>
    </dgm:pt>
    <dgm:pt modelId="{03145C6D-FA3D-4CB4-9B9F-A3FBF400C38B}">
      <dgm:prSet phldrT="[Text]" custT="1"/>
      <dgm:spPr>
        <a:solidFill>
          <a:schemeClr val="bg1">
            <a:lumMod val="50000"/>
            <a:lumOff val="50000"/>
          </a:schemeClr>
        </a:solidFill>
        <a:ln>
          <a:solidFill>
            <a:schemeClr val="bg1"/>
          </a:solidFill>
        </a:ln>
        <a:scene3d>
          <a:camera prst="orthographicFront"/>
          <a:lightRig rig="threePt" dir="t"/>
        </a:scene3d>
        <a:sp3d>
          <a:bevelT/>
        </a:sp3d>
      </dgm:spPr>
      <dgm:t>
        <a:bodyPr/>
        <a:lstStyle/>
        <a:p>
          <a:r>
            <a:rPr lang="en-US" sz="2000" b="1" dirty="0" smtClean="0"/>
            <a:t>Geometry</a:t>
          </a:r>
        </a:p>
        <a:p>
          <a:r>
            <a:rPr lang="en-US" sz="1600" dirty="0" smtClean="0"/>
            <a:t>Industrial Era</a:t>
          </a:r>
        </a:p>
        <a:p>
          <a:endParaRPr lang="en-US" sz="1600" dirty="0" smtClean="0"/>
        </a:p>
        <a:p>
          <a:r>
            <a:rPr lang="en-US" sz="1800" dirty="0" smtClean="0"/>
            <a:t>1736 – 1856 </a:t>
          </a:r>
          <a:endParaRPr lang="en-US" sz="1800" dirty="0"/>
        </a:p>
      </dgm:t>
    </dgm:pt>
    <dgm:pt modelId="{AED9F6E6-76C5-4DE5-A5F2-9B19BDF515DB}" type="parTrans" cxnId="{3F025239-EA6E-4654-9E38-023E593D70F3}">
      <dgm:prSet/>
      <dgm:spPr/>
      <dgm:t>
        <a:bodyPr/>
        <a:lstStyle/>
        <a:p>
          <a:endParaRPr lang="en-US"/>
        </a:p>
      </dgm:t>
    </dgm:pt>
    <dgm:pt modelId="{B831803C-5205-4B05-8DD1-513C612D3E3E}" type="sibTrans" cxnId="{3F025239-EA6E-4654-9E38-023E593D70F3}">
      <dgm:prSet/>
      <dgm:spPr/>
      <dgm:t>
        <a:bodyPr/>
        <a:lstStyle/>
        <a:p>
          <a:endParaRPr lang="en-US"/>
        </a:p>
      </dgm:t>
    </dgm:pt>
    <dgm:pt modelId="{CD96C797-F9EA-434D-9CA2-D5E31E242D4F}">
      <dgm:prSet phldrT="[Text]" custT="1"/>
      <dgm:spPr>
        <a:solidFill>
          <a:schemeClr val="bg1">
            <a:lumMod val="50000"/>
            <a:lumOff val="50000"/>
          </a:schemeClr>
        </a:solidFill>
        <a:ln>
          <a:solidFill>
            <a:schemeClr val="bg1"/>
          </a:solidFill>
        </a:ln>
        <a:scene3d>
          <a:camera prst="orthographicFront"/>
          <a:lightRig rig="threePt" dir="t"/>
        </a:scene3d>
        <a:sp3d>
          <a:bevelT/>
        </a:sp3d>
      </dgm:spPr>
      <dgm:t>
        <a:bodyPr/>
        <a:lstStyle/>
        <a:p>
          <a:pPr algn="ctr"/>
          <a:r>
            <a:rPr lang="en-US" sz="2000" b="1" dirty="0" smtClean="0"/>
            <a:t>APA</a:t>
          </a:r>
          <a:endParaRPr lang="en-US" sz="2000" b="1" dirty="0" smtClean="0"/>
        </a:p>
        <a:p>
          <a:pPr algn="ctr"/>
          <a:r>
            <a:rPr lang="en-US" sz="1600" dirty="0" smtClean="0"/>
            <a:t>Modern Era</a:t>
          </a:r>
        </a:p>
        <a:p>
          <a:pPr algn="ctr"/>
          <a:endParaRPr lang="en-US" sz="1600" dirty="0" smtClean="0"/>
        </a:p>
        <a:p>
          <a:pPr algn="ctr"/>
          <a:r>
            <a:rPr lang="en-US" sz="1800" dirty="0" smtClean="0"/>
            <a:t>1860 – Present</a:t>
          </a:r>
        </a:p>
        <a:p>
          <a:pPr algn="ctr"/>
          <a:endParaRPr lang="en-US" sz="2700" dirty="0"/>
        </a:p>
      </dgm:t>
    </dgm:pt>
    <dgm:pt modelId="{8C635978-6A1D-4EBE-89DE-B5E316BFA1D4}" type="parTrans" cxnId="{9828F030-EE27-4A2C-BB7A-BC94807A652B}">
      <dgm:prSet/>
      <dgm:spPr/>
      <dgm:t>
        <a:bodyPr/>
        <a:lstStyle/>
        <a:p>
          <a:endParaRPr lang="en-US"/>
        </a:p>
      </dgm:t>
    </dgm:pt>
    <dgm:pt modelId="{A6EDE733-6742-47C8-B5E1-4ECE099A9F47}" type="sibTrans" cxnId="{9828F030-EE27-4A2C-BB7A-BC94807A652B}">
      <dgm:prSet/>
      <dgm:spPr/>
      <dgm:t>
        <a:bodyPr/>
        <a:lstStyle/>
        <a:p>
          <a:endParaRPr lang="en-US"/>
        </a:p>
      </dgm:t>
    </dgm:pt>
    <dgm:pt modelId="{29DDDBD5-025A-4DC3-A2ED-F33989535191}">
      <dgm:prSet custT="1"/>
      <dgm:spPr>
        <a:solidFill>
          <a:schemeClr val="bg1">
            <a:lumMod val="50000"/>
            <a:lumOff val="50000"/>
          </a:schemeClr>
        </a:solidFill>
        <a:ln>
          <a:solidFill>
            <a:schemeClr val="bg1"/>
          </a:solidFill>
        </a:ln>
        <a:scene3d>
          <a:camera prst="orthographicFront"/>
          <a:lightRig rig="threePt" dir="t"/>
        </a:scene3d>
        <a:sp3d>
          <a:bevelT/>
        </a:sp3d>
      </dgm:spPr>
      <dgm:t>
        <a:bodyPr/>
        <a:lstStyle/>
        <a:p>
          <a:r>
            <a:rPr lang="en-US" sz="2000" b="1" dirty="0" smtClean="0"/>
            <a:t>Algebra I</a:t>
          </a:r>
        </a:p>
        <a:p>
          <a:r>
            <a:rPr lang="en-US" sz="1600" dirty="0" smtClean="0"/>
            <a:t>Renaissance Era</a:t>
          </a:r>
        </a:p>
        <a:p>
          <a:r>
            <a:rPr lang="en-US" sz="1600" dirty="0" smtClean="0"/>
            <a:t> </a:t>
          </a:r>
        </a:p>
        <a:p>
          <a:r>
            <a:rPr lang="en-US" sz="1800" dirty="0" smtClean="0"/>
            <a:t>1564 - 1731</a:t>
          </a:r>
        </a:p>
      </dgm:t>
    </dgm:pt>
    <dgm:pt modelId="{48BB08EB-A4D6-446E-BD9C-3C7B7B55D109}" type="parTrans" cxnId="{C60696C3-417F-4CFE-8B50-722E425C5039}">
      <dgm:prSet/>
      <dgm:spPr/>
      <dgm:t>
        <a:bodyPr/>
        <a:lstStyle/>
        <a:p>
          <a:endParaRPr lang="en-US"/>
        </a:p>
      </dgm:t>
    </dgm:pt>
    <dgm:pt modelId="{973049E3-8961-45DD-9DD2-D3BCC1728110}" type="sibTrans" cxnId="{C60696C3-417F-4CFE-8B50-722E425C5039}">
      <dgm:prSet/>
      <dgm:spPr/>
      <dgm:t>
        <a:bodyPr/>
        <a:lstStyle/>
        <a:p>
          <a:endParaRPr lang="en-US"/>
        </a:p>
      </dgm:t>
    </dgm:pt>
    <dgm:pt modelId="{0747ACB2-4B6B-4508-92D7-EA4D4A76F360}" type="pres">
      <dgm:prSet presAssocID="{B100192B-3231-47C8-886C-4B654830E73B}" presName="Name0" presStyleCnt="0">
        <dgm:presLayoutVars>
          <dgm:dir/>
          <dgm:resizeHandles val="exact"/>
        </dgm:presLayoutVars>
      </dgm:prSet>
      <dgm:spPr/>
    </dgm:pt>
    <dgm:pt modelId="{66F94CA3-0B65-4FC4-9463-7E2AA775FAB7}" type="pres">
      <dgm:prSet presAssocID="{B100192B-3231-47C8-886C-4B654830E73B}" presName="bkgdShp" presStyleLbl="alignAccFollowNode1" presStyleIdx="0" presStyleCnt="1">
        <dgm:style>
          <a:lnRef idx="1">
            <a:schemeClr val="dk1"/>
          </a:lnRef>
          <a:fillRef idx="3">
            <a:schemeClr val="dk1"/>
          </a:fillRef>
          <a:effectRef idx="2">
            <a:schemeClr val="dk1"/>
          </a:effectRef>
          <a:fontRef idx="minor">
            <a:schemeClr val="lt1"/>
          </a:fontRef>
        </dgm:style>
      </dgm:prSet>
      <dgm:spPr>
        <a:solidFill>
          <a:schemeClr val="bg1"/>
        </a:solidFill>
        <a:ln>
          <a:solidFill>
            <a:schemeClr val="bg1"/>
          </a:solidFill>
        </a:ln>
      </dgm:spPr>
    </dgm:pt>
    <dgm:pt modelId="{DDFCFC3F-123D-4985-86CA-C51B958594A8}" type="pres">
      <dgm:prSet presAssocID="{B100192B-3231-47C8-886C-4B654830E73B}" presName="linComp" presStyleCnt="0"/>
      <dgm:spPr/>
    </dgm:pt>
    <dgm:pt modelId="{3B5B70D5-A3B6-410F-A08F-26EC24EDA752}" type="pres">
      <dgm:prSet presAssocID="{7CD15DA3-14E2-4352-A648-570B085377A7}" presName="compNode" presStyleCnt="0"/>
      <dgm:spPr/>
    </dgm:pt>
    <dgm:pt modelId="{4D62DBB5-78DB-4F46-9D64-0E97F64A1B19}" type="pres">
      <dgm:prSet presAssocID="{7CD15DA3-14E2-4352-A648-570B085377A7}" presName="node" presStyleLbl="node1" presStyleIdx="0" presStyleCnt="4" custScaleY="107135">
        <dgm:presLayoutVars>
          <dgm:bulletEnabled val="1"/>
        </dgm:presLayoutVars>
      </dgm:prSet>
      <dgm:spPr/>
      <dgm:t>
        <a:bodyPr/>
        <a:lstStyle/>
        <a:p>
          <a:endParaRPr lang="en-US"/>
        </a:p>
      </dgm:t>
    </dgm:pt>
    <dgm:pt modelId="{F56BA123-3435-451D-B753-378C869DA89E}" type="pres">
      <dgm:prSet presAssocID="{7CD15DA3-14E2-4352-A648-570B085377A7}" presName="invisiNode" presStyleLbl="node1" presStyleIdx="0" presStyleCnt="4"/>
      <dgm:spPr/>
    </dgm:pt>
    <dgm:pt modelId="{7350E5AC-2D08-4469-A0D3-245E7B4F375F}" type="pres">
      <dgm:prSet presAssocID="{7CD15DA3-14E2-4352-A648-570B085377A7}"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a:solidFill>
            <a:schemeClr val="bg1"/>
          </a:solidFill>
        </a:ln>
        <a:scene3d>
          <a:camera prst="perspectiveRight"/>
          <a:lightRig rig="threePt" dir="t"/>
        </a:scene3d>
        <a:sp3d>
          <a:bevelT w="139700" h="139700" prst="divot"/>
        </a:sp3d>
      </dgm:spPr>
    </dgm:pt>
    <dgm:pt modelId="{1F4DDEB8-1B07-4414-B0E5-6D80B4E56BAB}" type="pres">
      <dgm:prSet presAssocID="{417DA1EE-2ECF-4B34-9C2B-C4AA0A8ECE2B}" presName="sibTrans" presStyleLbl="sibTrans2D1" presStyleIdx="0" presStyleCnt="0"/>
      <dgm:spPr/>
      <dgm:t>
        <a:bodyPr/>
        <a:lstStyle/>
        <a:p>
          <a:endParaRPr lang="en-US"/>
        </a:p>
      </dgm:t>
    </dgm:pt>
    <dgm:pt modelId="{C1309972-8E08-4498-9C50-A668232744C6}" type="pres">
      <dgm:prSet presAssocID="{29DDDBD5-025A-4DC3-A2ED-F33989535191}" presName="compNode" presStyleCnt="0"/>
      <dgm:spPr/>
    </dgm:pt>
    <dgm:pt modelId="{F125250E-E253-46FC-A843-1CA72B75EE4A}" type="pres">
      <dgm:prSet presAssocID="{29DDDBD5-025A-4DC3-A2ED-F33989535191}" presName="node" presStyleLbl="node1" presStyleIdx="1" presStyleCnt="4" custScaleY="105869" custLinFactNeighborX="-1255" custLinFactNeighborY="-1467">
        <dgm:presLayoutVars>
          <dgm:bulletEnabled val="1"/>
        </dgm:presLayoutVars>
      </dgm:prSet>
      <dgm:spPr/>
      <dgm:t>
        <a:bodyPr/>
        <a:lstStyle/>
        <a:p>
          <a:endParaRPr lang="en-US"/>
        </a:p>
      </dgm:t>
    </dgm:pt>
    <dgm:pt modelId="{0343F8D3-31C2-4189-96CA-8BB55EBA02C7}" type="pres">
      <dgm:prSet presAssocID="{29DDDBD5-025A-4DC3-A2ED-F33989535191}" presName="invisiNode" presStyleLbl="node1" presStyleIdx="1" presStyleCnt="4"/>
      <dgm:spPr/>
    </dgm:pt>
    <dgm:pt modelId="{756E1E05-F422-4DAC-A0B4-7B8338C0305A}" type="pres">
      <dgm:prSet presAssocID="{29DDDBD5-025A-4DC3-A2ED-F33989535191}"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a:solidFill>
            <a:schemeClr val="bg1"/>
          </a:solidFill>
        </a:ln>
        <a:scene3d>
          <a:camera prst="perspectiveRight"/>
          <a:lightRig rig="threePt" dir="t"/>
        </a:scene3d>
        <a:sp3d>
          <a:bevelT w="139700" h="139700" prst="divot"/>
        </a:sp3d>
      </dgm:spPr>
    </dgm:pt>
    <dgm:pt modelId="{62EED08A-0912-4DB5-B8B0-C35D17F7BB00}" type="pres">
      <dgm:prSet presAssocID="{973049E3-8961-45DD-9DD2-D3BCC1728110}" presName="sibTrans" presStyleLbl="sibTrans2D1" presStyleIdx="0" presStyleCnt="0"/>
      <dgm:spPr/>
      <dgm:t>
        <a:bodyPr/>
        <a:lstStyle/>
        <a:p>
          <a:endParaRPr lang="en-US"/>
        </a:p>
      </dgm:t>
    </dgm:pt>
    <dgm:pt modelId="{F4D6CB6A-D7FB-4E26-BA05-72492F889E2D}" type="pres">
      <dgm:prSet presAssocID="{03145C6D-FA3D-4CB4-9B9F-A3FBF400C38B}" presName="compNode" presStyleCnt="0"/>
      <dgm:spPr/>
    </dgm:pt>
    <dgm:pt modelId="{B505AD68-A75F-41C4-A0B8-FEE3FEB0E400}" type="pres">
      <dgm:prSet presAssocID="{03145C6D-FA3D-4CB4-9B9F-A3FBF400C38B}" presName="node" presStyleLbl="node1" presStyleIdx="2" presStyleCnt="4" custScaleY="107135" custLinFactNeighborX="-913" custLinFactNeighborY="1036">
        <dgm:presLayoutVars>
          <dgm:bulletEnabled val="1"/>
        </dgm:presLayoutVars>
      </dgm:prSet>
      <dgm:spPr/>
      <dgm:t>
        <a:bodyPr/>
        <a:lstStyle/>
        <a:p>
          <a:endParaRPr lang="en-US"/>
        </a:p>
      </dgm:t>
    </dgm:pt>
    <dgm:pt modelId="{30FABDC8-02F1-4BF4-A73D-6F12C768524C}" type="pres">
      <dgm:prSet presAssocID="{03145C6D-FA3D-4CB4-9B9F-A3FBF400C38B}" presName="invisiNode" presStyleLbl="node1" presStyleIdx="2" presStyleCnt="4"/>
      <dgm:spPr/>
    </dgm:pt>
    <dgm:pt modelId="{FEB0208F-7383-4AFB-9AFB-0B12906C9640}" type="pres">
      <dgm:prSet presAssocID="{03145C6D-FA3D-4CB4-9B9F-A3FBF400C38B}"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a:solidFill>
            <a:schemeClr val="bg1"/>
          </a:solidFill>
        </a:ln>
        <a:scene3d>
          <a:camera prst="perspectiveRight"/>
          <a:lightRig rig="threePt" dir="t"/>
        </a:scene3d>
        <a:sp3d>
          <a:bevelT w="139700" h="139700" prst="divot"/>
        </a:sp3d>
      </dgm:spPr>
    </dgm:pt>
    <dgm:pt modelId="{9A4FF470-63F5-47E2-A2FC-B97F58B1394E}" type="pres">
      <dgm:prSet presAssocID="{B831803C-5205-4B05-8DD1-513C612D3E3E}" presName="sibTrans" presStyleLbl="sibTrans2D1" presStyleIdx="0" presStyleCnt="0"/>
      <dgm:spPr/>
      <dgm:t>
        <a:bodyPr/>
        <a:lstStyle/>
        <a:p>
          <a:endParaRPr lang="en-US"/>
        </a:p>
      </dgm:t>
    </dgm:pt>
    <dgm:pt modelId="{05E44931-9272-482A-B13E-8B371D615975}" type="pres">
      <dgm:prSet presAssocID="{CD96C797-F9EA-434D-9CA2-D5E31E242D4F}" presName="compNode" presStyleCnt="0"/>
      <dgm:spPr/>
    </dgm:pt>
    <dgm:pt modelId="{EAA23F13-B87A-4BE2-8DBB-76EFBA7CBB8F}" type="pres">
      <dgm:prSet presAssocID="{CD96C797-F9EA-434D-9CA2-D5E31E242D4F}" presName="node" presStyleLbl="node1" presStyleIdx="3" presStyleCnt="4" custScaleY="107494">
        <dgm:presLayoutVars>
          <dgm:bulletEnabled val="1"/>
        </dgm:presLayoutVars>
      </dgm:prSet>
      <dgm:spPr/>
      <dgm:t>
        <a:bodyPr/>
        <a:lstStyle/>
        <a:p>
          <a:endParaRPr lang="en-US"/>
        </a:p>
      </dgm:t>
    </dgm:pt>
    <dgm:pt modelId="{C2CB7455-F575-48B6-9B57-A99E3F3C63A9}" type="pres">
      <dgm:prSet presAssocID="{CD96C797-F9EA-434D-9CA2-D5E31E242D4F}" presName="invisiNode" presStyleLbl="node1" presStyleIdx="3" presStyleCnt="4"/>
      <dgm:spPr/>
    </dgm:pt>
    <dgm:pt modelId="{8A1785EB-A78A-4E8A-946D-95A0D40CE59D}" type="pres">
      <dgm:prSet presAssocID="{CD96C797-F9EA-434D-9CA2-D5E31E242D4F}"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84000" r="-84000"/>
          </a:stretch>
        </a:blipFill>
        <a:ln>
          <a:solidFill>
            <a:schemeClr val="bg1"/>
          </a:solidFill>
        </a:ln>
        <a:scene3d>
          <a:camera prst="perspectiveRight"/>
          <a:lightRig rig="threePt" dir="t"/>
        </a:scene3d>
        <a:sp3d>
          <a:bevelT w="139700" h="139700" prst="divot"/>
        </a:sp3d>
      </dgm:spPr>
    </dgm:pt>
  </dgm:ptLst>
  <dgm:cxnLst>
    <dgm:cxn modelId="{6A798D08-ABB3-4AB1-92AB-C21D2F68B7EC}" type="presOf" srcId="{417DA1EE-2ECF-4B34-9C2B-C4AA0A8ECE2B}" destId="{1F4DDEB8-1B07-4414-B0E5-6D80B4E56BAB}" srcOrd="0" destOrd="0" presId="urn:microsoft.com/office/officeart/2005/8/layout/pList2"/>
    <dgm:cxn modelId="{838A1529-3733-4DCB-9797-49876F04045C}" type="presOf" srcId="{B100192B-3231-47C8-886C-4B654830E73B}" destId="{0747ACB2-4B6B-4508-92D7-EA4D4A76F360}" srcOrd="0" destOrd="0" presId="urn:microsoft.com/office/officeart/2005/8/layout/pList2"/>
    <dgm:cxn modelId="{8B2157BF-056A-49CA-A129-C81BF8E5FA35}" type="presOf" srcId="{B831803C-5205-4B05-8DD1-513C612D3E3E}" destId="{9A4FF470-63F5-47E2-A2FC-B97F58B1394E}" srcOrd="0" destOrd="0" presId="urn:microsoft.com/office/officeart/2005/8/layout/pList2"/>
    <dgm:cxn modelId="{9828F030-EE27-4A2C-BB7A-BC94807A652B}" srcId="{B100192B-3231-47C8-886C-4B654830E73B}" destId="{CD96C797-F9EA-434D-9CA2-D5E31E242D4F}" srcOrd="3" destOrd="0" parTransId="{8C635978-6A1D-4EBE-89DE-B5E316BFA1D4}" sibTransId="{A6EDE733-6742-47C8-B5E1-4ECE099A9F47}"/>
    <dgm:cxn modelId="{3F025239-EA6E-4654-9E38-023E593D70F3}" srcId="{B100192B-3231-47C8-886C-4B654830E73B}" destId="{03145C6D-FA3D-4CB4-9B9F-A3FBF400C38B}" srcOrd="2" destOrd="0" parTransId="{AED9F6E6-76C5-4DE5-A5F2-9B19BDF515DB}" sibTransId="{B831803C-5205-4B05-8DD1-513C612D3E3E}"/>
    <dgm:cxn modelId="{C238A90B-BA36-4DEB-A3DF-D1779B62E435}" type="presOf" srcId="{973049E3-8961-45DD-9DD2-D3BCC1728110}" destId="{62EED08A-0912-4DB5-B8B0-C35D17F7BB00}" srcOrd="0" destOrd="0" presId="urn:microsoft.com/office/officeart/2005/8/layout/pList2"/>
    <dgm:cxn modelId="{87725428-CEAD-4ABA-A282-312AC85B3A8F}" type="presOf" srcId="{29DDDBD5-025A-4DC3-A2ED-F33989535191}" destId="{F125250E-E253-46FC-A843-1CA72B75EE4A}" srcOrd="0" destOrd="0" presId="urn:microsoft.com/office/officeart/2005/8/layout/pList2"/>
    <dgm:cxn modelId="{9CDE6F3F-8AE2-4CB4-B5D7-6500036E60D6}" type="presOf" srcId="{03145C6D-FA3D-4CB4-9B9F-A3FBF400C38B}" destId="{B505AD68-A75F-41C4-A0B8-FEE3FEB0E400}" srcOrd="0" destOrd="0" presId="urn:microsoft.com/office/officeart/2005/8/layout/pList2"/>
    <dgm:cxn modelId="{217533F6-367C-4E38-B5C0-D19AA923D648}" srcId="{B100192B-3231-47C8-886C-4B654830E73B}" destId="{7CD15DA3-14E2-4352-A648-570B085377A7}" srcOrd="0" destOrd="0" parTransId="{EE649768-334D-40EB-876E-D8C568EE185A}" sibTransId="{417DA1EE-2ECF-4B34-9C2B-C4AA0A8ECE2B}"/>
    <dgm:cxn modelId="{8D498E9A-88F3-44F0-8D01-427D0064B486}" type="presOf" srcId="{CD96C797-F9EA-434D-9CA2-D5E31E242D4F}" destId="{EAA23F13-B87A-4BE2-8DBB-76EFBA7CBB8F}" srcOrd="0" destOrd="0" presId="urn:microsoft.com/office/officeart/2005/8/layout/pList2"/>
    <dgm:cxn modelId="{C60696C3-417F-4CFE-8B50-722E425C5039}" srcId="{B100192B-3231-47C8-886C-4B654830E73B}" destId="{29DDDBD5-025A-4DC3-A2ED-F33989535191}" srcOrd="1" destOrd="0" parTransId="{48BB08EB-A4D6-446E-BD9C-3C7B7B55D109}" sibTransId="{973049E3-8961-45DD-9DD2-D3BCC1728110}"/>
    <dgm:cxn modelId="{0CBBE220-E5D8-48E3-B7A4-FC4A7AACFBAC}" type="presOf" srcId="{7CD15DA3-14E2-4352-A648-570B085377A7}" destId="{4D62DBB5-78DB-4F46-9D64-0E97F64A1B19}" srcOrd="0" destOrd="0" presId="urn:microsoft.com/office/officeart/2005/8/layout/pList2"/>
    <dgm:cxn modelId="{4CD48F57-D4D9-4B3B-8C06-57582EB69275}" type="presParOf" srcId="{0747ACB2-4B6B-4508-92D7-EA4D4A76F360}" destId="{66F94CA3-0B65-4FC4-9463-7E2AA775FAB7}" srcOrd="0" destOrd="0" presId="urn:microsoft.com/office/officeart/2005/8/layout/pList2"/>
    <dgm:cxn modelId="{25FEE80F-FD0F-49FF-B82E-683D1CEC1FC5}" type="presParOf" srcId="{0747ACB2-4B6B-4508-92D7-EA4D4A76F360}" destId="{DDFCFC3F-123D-4985-86CA-C51B958594A8}" srcOrd="1" destOrd="0" presId="urn:microsoft.com/office/officeart/2005/8/layout/pList2"/>
    <dgm:cxn modelId="{AF8DFB66-E5EE-499B-97CF-FAE8964553A6}" type="presParOf" srcId="{DDFCFC3F-123D-4985-86CA-C51B958594A8}" destId="{3B5B70D5-A3B6-410F-A08F-26EC24EDA752}" srcOrd="0" destOrd="0" presId="urn:microsoft.com/office/officeart/2005/8/layout/pList2"/>
    <dgm:cxn modelId="{8EF4EA69-54DF-4C3E-BE74-92CC14F28FEB}" type="presParOf" srcId="{3B5B70D5-A3B6-410F-A08F-26EC24EDA752}" destId="{4D62DBB5-78DB-4F46-9D64-0E97F64A1B19}" srcOrd="0" destOrd="0" presId="urn:microsoft.com/office/officeart/2005/8/layout/pList2"/>
    <dgm:cxn modelId="{51D87D33-8086-4244-A715-40870341E168}" type="presParOf" srcId="{3B5B70D5-A3B6-410F-A08F-26EC24EDA752}" destId="{F56BA123-3435-451D-B753-378C869DA89E}" srcOrd="1" destOrd="0" presId="urn:microsoft.com/office/officeart/2005/8/layout/pList2"/>
    <dgm:cxn modelId="{349F7CD7-FA0B-47E5-9D0D-D8C0B956A2DB}" type="presParOf" srcId="{3B5B70D5-A3B6-410F-A08F-26EC24EDA752}" destId="{7350E5AC-2D08-4469-A0D3-245E7B4F375F}" srcOrd="2" destOrd="0" presId="urn:microsoft.com/office/officeart/2005/8/layout/pList2"/>
    <dgm:cxn modelId="{B366D079-48B5-4750-BB3E-BA5D11B9CF13}" type="presParOf" srcId="{DDFCFC3F-123D-4985-86CA-C51B958594A8}" destId="{1F4DDEB8-1B07-4414-B0E5-6D80B4E56BAB}" srcOrd="1" destOrd="0" presId="urn:microsoft.com/office/officeart/2005/8/layout/pList2"/>
    <dgm:cxn modelId="{21437BBF-36E4-4711-9CF9-1BA643AAC95C}" type="presParOf" srcId="{DDFCFC3F-123D-4985-86CA-C51B958594A8}" destId="{C1309972-8E08-4498-9C50-A668232744C6}" srcOrd="2" destOrd="0" presId="urn:microsoft.com/office/officeart/2005/8/layout/pList2"/>
    <dgm:cxn modelId="{F9370C33-25B9-468F-AAF7-8CD1FE6C66D8}" type="presParOf" srcId="{C1309972-8E08-4498-9C50-A668232744C6}" destId="{F125250E-E253-46FC-A843-1CA72B75EE4A}" srcOrd="0" destOrd="0" presId="urn:microsoft.com/office/officeart/2005/8/layout/pList2"/>
    <dgm:cxn modelId="{E68E2303-79DA-4FB8-A5A7-E3BADD4F5519}" type="presParOf" srcId="{C1309972-8E08-4498-9C50-A668232744C6}" destId="{0343F8D3-31C2-4189-96CA-8BB55EBA02C7}" srcOrd="1" destOrd="0" presId="urn:microsoft.com/office/officeart/2005/8/layout/pList2"/>
    <dgm:cxn modelId="{256E7458-2E25-4DB8-9EA2-B85457C4DC2D}" type="presParOf" srcId="{C1309972-8E08-4498-9C50-A668232744C6}" destId="{756E1E05-F422-4DAC-A0B4-7B8338C0305A}" srcOrd="2" destOrd="0" presId="urn:microsoft.com/office/officeart/2005/8/layout/pList2"/>
    <dgm:cxn modelId="{D7AB0B23-1256-422A-A7BF-595604EDD19A}" type="presParOf" srcId="{DDFCFC3F-123D-4985-86CA-C51B958594A8}" destId="{62EED08A-0912-4DB5-B8B0-C35D17F7BB00}" srcOrd="3" destOrd="0" presId="urn:microsoft.com/office/officeart/2005/8/layout/pList2"/>
    <dgm:cxn modelId="{345757F2-4530-4578-AA76-B45527235398}" type="presParOf" srcId="{DDFCFC3F-123D-4985-86CA-C51B958594A8}" destId="{F4D6CB6A-D7FB-4E26-BA05-72492F889E2D}" srcOrd="4" destOrd="0" presId="urn:microsoft.com/office/officeart/2005/8/layout/pList2"/>
    <dgm:cxn modelId="{3A1FA18C-E231-4D63-8EAC-1F00FC195B11}" type="presParOf" srcId="{F4D6CB6A-D7FB-4E26-BA05-72492F889E2D}" destId="{B505AD68-A75F-41C4-A0B8-FEE3FEB0E400}" srcOrd="0" destOrd="0" presId="urn:microsoft.com/office/officeart/2005/8/layout/pList2"/>
    <dgm:cxn modelId="{26D24EA9-AE84-4485-9118-8EC57C72AD43}" type="presParOf" srcId="{F4D6CB6A-D7FB-4E26-BA05-72492F889E2D}" destId="{30FABDC8-02F1-4BF4-A73D-6F12C768524C}" srcOrd="1" destOrd="0" presId="urn:microsoft.com/office/officeart/2005/8/layout/pList2"/>
    <dgm:cxn modelId="{8E7D9CF8-F9D4-499E-B24A-790FE066E2A7}" type="presParOf" srcId="{F4D6CB6A-D7FB-4E26-BA05-72492F889E2D}" destId="{FEB0208F-7383-4AFB-9AFB-0B12906C9640}" srcOrd="2" destOrd="0" presId="urn:microsoft.com/office/officeart/2005/8/layout/pList2"/>
    <dgm:cxn modelId="{6112CDE8-0870-486D-937A-8E794CDD62BA}" type="presParOf" srcId="{DDFCFC3F-123D-4985-86CA-C51B958594A8}" destId="{9A4FF470-63F5-47E2-A2FC-B97F58B1394E}" srcOrd="5" destOrd="0" presId="urn:microsoft.com/office/officeart/2005/8/layout/pList2"/>
    <dgm:cxn modelId="{42457C56-107A-467C-AAEA-3834E2CD9D9D}" type="presParOf" srcId="{DDFCFC3F-123D-4985-86CA-C51B958594A8}" destId="{05E44931-9272-482A-B13E-8B371D615975}" srcOrd="6" destOrd="0" presId="urn:microsoft.com/office/officeart/2005/8/layout/pList2"/>
    <dgm:cxn modelId="{B82055F4-BA56-4316-988A-4538035F9443}" type="presParOf" srcId="{05E44931-9272-482A-B13E-8B371D615975}" destId="{EAA23F13-B87A-4BE2-8DBB-76EFBA7CBB8F}" srcOrd="0" destOrd="0" presId="urn:microsoft.com/office/officeart/2005/8/layout/pList2"/>
    <dgm:cxn modelId="{F882E955-8858-4DE4-8AD1-C09D31BD3089}" type="presParOf" srcId="{05E44931-9272-482A-B13E-8B371D615975}" destId="{C2CB7455-F575-48B6-9B57-A99E3F3C63A9}" srcOrd="1" destOrd="0" presId="urn:microsoft.com/office/officeart/2005/8/layout/pList2"/>
    <dgm:cxn modelId="{21053BA6-8D81-4125-925A-29F897464C32}" type="presParOf" srcId="{05E44931-9272-482A-B13E-8B371D615975}" destId="{8A1785EB-A78A-4E8A-946D-95A0D40CE59D}"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94CA3-0B65-4FC4-9463-7E2AA775FAB7}">
      <dsp:nvSpPr>
        <dsp:cNvPr id="0" name=""/>
        <dsp:cNvSpPr/>
      </dsp:nvSpPr>
      <dsp:spPr>
        <a:xfrm>
          <a:off x="0" y="0"/>
          <a:ext cx="8534400" cy="2708910"/>
        </a:xfrm>
        <a:prstGeom prst="roundRect">
          <a:avLst>
            <a:gd name="adj" fmla="val 10000"/>
          </a:avLst>
        </a:prstGeom>
        <a:solidFill>
          <a:schemeClr val="bg1"/>
        </a:solidFill>
        <a:ln w="12000" cap="flat" cmpd="sng" algn="ctr">
          <a:solidFill>
            <a:schemeClr val="bg1"/>
          </a:solidFill>
          <a:prstDash val="solid"/>
        </a:ln>
        <a:effectLst>
          <a:glow rad="63500">
            <a:schemeClr val="dk1">
              <a:alpha val="45000"/>
              <a:satMod val="120000"/>
            </a:schemeClr>
          </a:glow>
        </a:effectLst>
        <a:scene3d>
          <a:camera prst="orthographicFront" fov="0">
            <a:rot lat="0" lon="0" rev="0"/>
          </a:camera>
          <a:lightRig rig="brightRoom" dir="tl">
            <a:rot lat="0" lon="0" rev="8700000"/>
          </a:lightRig>
        </a:scene3d>
        <a:sp3d>
          <a:bevelT w="0" h="0"/>
          <a:contourClr>
            <a:schemeClr val="dk1">
              <a:tint val="70000"/>
            </a:schemeClr>
          </a:contourClr>
        </a:sp3d>
      </dsp:spPr>
      <dsp:style>
        <a:lnRef idx="1">
          <a:schemeClr val="dk1"/>
        </a:lnRef>
        <a:fillRef idx="3">
          <a:schemeClr val="dk1"/>
        </a:fillRef>
        <a:effectRef idx="2">
          <a:schemeClr val="dk1"/>
        </a:effectRef>
        <a:fontRef idx="minor">
          <a:schemeClr val="lt1"/>
        </a:fontRef>
      </dsp:style>
    </dsp:sp>
    <dsp:sp modelId="{7350E5AC-2D08-4469-A0D3-245E7B4F375F}">
      <dsp:nvSpPr>
        <dsp:cNvPr id="0" name=""/>
        <dsp:cNvSpPr/>
      </dsp:nvSpPr>
      <dsp:spPr>
        <a:xfrm>
          <a:off x="258382" y="302129"/>
          <a:ext cx="1864566" cy="198653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w="19050" cap="flat" cmpd="sng" algn="ctr">
          <a:solidFill>
            <a:schemeClr val="bg1"/>
          </a:solidFill>
          <a:prstDash val="solid"/>
        </a:ln>
        <a:effectLst/>
        <a:scene3d>
          <a:camera prst="perspectiveRight"/>
          <a:lightRig rig="threePt" dir="t"/>
        </a:scene3d>
        <a:sp3d>
          <a:bevelT w="139700" h="139700" prst="divot"/>
        </a:sp3d>
      </dsp:spPr>
      <dsp:style>
        <a:lnRef idx="2">
          <a:scrgbClr r="0" g="0" b="0"/>
        </a:lnRef>
        <a:fillRef idx="1">
          <a:scrgbClr r="0" g="0" b="0"/>
        </a:fillRef>
        <a:effectRef idx="0">
          <a:scrgbClr r="0" g="0" b="0"/>
        </a:effectRef>
        <a:fontRef idx="minor"/>
      </dsp:style>
    </dsp:sp>
    <dsp:sp modelId="{4D62DBB5-78DB-4F46-9D64-0E97F64A1B19}">
      <dsp:nvSpPr>
        <dsp:cNvPr id="0" name=""/>
        <dsp:cNvSpPr/>
      </dsp:nvSpPr>
      <dsp:spPr>
        <a:xfrm rot="10800000">
          <a:off x="258382" y="2531735"/>
          <a:ext cx="1864566" cy="3547122"/>
        </a:xfrm>
        <a:prstGeom prst="round2SameRect">
          <a:avLst>
            <a:gd name="adj1" fmla="val 10500"/>
            <a:gd name="adj2" fmla="val 0"/>
          </a:avLst>
        </a:prstGeom>
        <a:solidFill>
          <a:schemeClr val="bg1">
            <a:lumMod val="50000"/>
            <a:lumOff val="50000"/>
          </a:schemeClr>
        </a:solidFill>
        <a:ln w="19050" cap="flat" cmpd="sng" algn="ctr">
          <a:solidFill>
            <a:schemeClr val="bg1"/>
          </a:solidFill>
          <a:prstDash val="solid"/>
        </a:ln>
        <a:effectLst/>
        <a:scene3d>
          <a:camera prst="perspective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Mathematics</a:t>
          </a:r>
          <a:endParaRPr lang="en-US" sz="2000" b="1" kern="1200" dirty="0" smtClean="0"/>
        </a:p>
        <a:p>
          <a:pPr lvl="0" algn="ctr" defTabSz="889000">
            <a:lnSpc>
              <a:spcPct val="90000"/>
            </a:lnSpc>
            <a:spcBef>
              <a:spcPct val="0"/>
            </a:spcBef>
            <a:spcAft>
              <a:spcPct val="35000"/>
            </a:spcAft>
          </a:pPr>
          <a:r>
            <a:rPr lang="en-US" sz="1600" kern="1200" dirty="0" smtClean="0"/>
            <a:t>Ancient Era</a:t>
          </a:r>
        </a:p>
        <a:p>
          <a:pPr lvl="0" algn="ctr" defTabSz="889000">
            <a:lnSpc>
              <a:spcPct val="90000"/>
            </a:lnSpc>
            <a:spcBef>
              <a:spcPct val="0"/>
            </a:spcBef>
            <a:spcAft>
              <a:spcPct val="35000"/>
            </a:spcAft>
          </a:pPr>
          <a:endParaRPr lang="en-US" sz="1600" kern="1200" dirty="0" smtClean="0"/>
        </a:p>
        <a:p>
          <a:pPr lvl="0" algn="ctr" defTabSz="889000">
            <a:lnSpc>
              <a:spcPct val="90000"/>
            </a:lnSpc>
            <a:spcBef>
              <a:spcPct val="0"/>
            </a:spcBef>
            <a:spcAft>
              <a:spcPct val="35000"/>
            </a:spcAft>
          </a:pPr>
          <a:r>
            <a:rPr lang="en-US" sz="1800" kern="1200" dirty="0" smtClean="0"/>
            <a:t>1650 – 1548</a:t>
          </a:r>
        </a:p>
        <a:p>
          <a:pPr lvl="0" algn="ctr" defTabSz="889000">
            <a:lnSpc>
              <a:spcPct val="90000"/>
            </a:lnSpc>
            <a:spcBef>
              <a:spcPct val="0"/>
            </a:spcBef>
            <a:spcAft>
              <a:spcPct val="35000"/>
            </a:spcAft>
          </a:pPr>
          <a:r>
            <a:rPr lang="en-US" sz="1800" kern="1200" dirty="0" smtClean="0"/>
            <a:t>BCE - CE</a:t>
          </a:r>
          <a:endParaRPr lang="en-US" sz="1800" kern="1200" dirty="0"/>
        </a:p>
      </dsp:txBody>
      <dsp:txXfrm rot="10800000">
        <a:off x="315724" y="2531735"/>
        <a:ext cx="1749882" cy="3489780"/>
      </dsp:txXfrm>
    </dsp:sp>
    <dsp:sp modelId="{756E1E05-F422-4DAC-A0B4-7B8338C0305A}">
      <dsp:nvSpPr>
        <dsp:cNvPr id="0" name=""/>
        <dsp:cNvSpPr/>
      </dsp:nvSpPr>
      <dsp:spPr>
        <a:xfrm>
          <a:off x="2309405" y="312608"/>
          <a:ext cx="1864566" cy="198653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9050" cap="flat" cmpd="sng" algn="ctr">
          <a:solidFill>
            <a:schemeClr val="bg1"/>
          </a:solidFill>
          <a:prstDash val="solid"/>
        </a:ln>
        <a:effectLst/>
        <a:scene3d>
          <a:camera prst="perspectiveRight"/>
          <a:lightRig rig="threePt" dir="t"/>
        </a:scene3d>
        <a:sp3d>
          <a:bevelT w="139700" h="139700" prst="divot"/>
        </a:sp3d>
      </dsp:spPr>
      <dsp:style>
        <a:lnRef idx="2">
          <a:scrgbClr r="0" g="0" b="0"/>
        </a:lnRef>
        <a:fillRef idx="1">
          <a:scrgbClr r="0" g="0" b="0"/>
        </a:fillRef>
        <a:effectRef idx="0">
          <a:scrgbClr r="0" g="0" b="0"/>
        </a:effectRef>
        <a:fontRef idx="minor"/>
      </dsp:style>
    </dsp:sp>
    <dsp:sp modelId="{F125250E-E253-46FC-A843-1CA72B75EE4A}">
      <dsp:nvSpPr>
        <dsp:cNvPr id="0" name=""/>
        <dsp:cNvSpPr/>
      </dsp:nvSpPr>
      <dsp:spPr>
        <a:xfrm rot="10800000">
          <a:off x="2286004" y="2514602"/>
          <a:ext cx="1864566" cy="3505206"/>
        </a:xfrm>
        <a:prstGeom prst="round2SameRect">
          <a:avLst>
            <a:gd name="adj1" fmla="val 10500"/>
            <a:gd name="adj2" fmla="val 0"/>
          </a:avLst>
        </a:prstGeom>
        <a:solidFill>
          <a:schemeClr val="bg1">
            <a:lumMod val="50000"/>
            <a:lumOff val="50000"/>
          </a:schemeClr>
        </a:solidFill>
        <a:ln w="19050" cap="flat" cmpd="sng" algn="ctr">
          <a:solidFill>
            <a:schemeClr val="bg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Algebra I</a:t>
          </a:r>
        </a:p>
        <a:p>
          <a:pPr lvl="0" algn="ctr" defTabSz="889000">
            <a:lnSpc>
              <a:spcPct val="90000"/>
            </a:lnSpc>
            <a:spcBef>
              <a:spcPct val="0"/>
            </a:spcBef>
            <a:spcAft>
              <a:spcPct val="35000"/>
            </a:spcAft>
          </a:pPr>
          <a:r>
            <a:rPr lang="en-US" sz="1600" kern="1200" dirty="0" smtClean="0"/>
            <a:t>Renaissance Era</a:t>
          </a:r>
        </a:p>
        <a:p>
          <a:pPr lvl="0" algn="ctr" defTabSz="889000">
            <a:lnSpc>
              <a:spcPct val="90000"/>
            </a:lnSpc>
            <a:spcBef>
              <a:spcPct val="0"/>
            </a:spcBef>
            <a:spcAft>
              <a:spcPct val="35000"/>
            </a:spcAft>
          </a:pPr>
          <a:r>
            <a:rPr lang="en-US" sz="1600" kern="1200" dirty="0" smtClean="0"/>
            <a:t> </a:t>
          </a:r>
        </a:p>
        <a:p>
          <a:pPr lvl="0" algn="ctr" defTabSz="889000">
            <a:lnSpc>
              <a:spcPct val="90000"/>
            </a:lnSpc>
            <a:spcBef>
              <a:spcPct val="0"/>
            </a:spcBef>
            <a:spcAft>
              <a:spcPct val="35000"/>
            </a:spcAft>
          </a:pPr>
          <a:r>
            <a:rPr lang="en-US" sz="1800" kern="1200" dirty="0" smtClean="0"/>
            <a:t>1564 - 1731</a:t>
          </a:r>
        </a:p>
      </dsp:txBody>
      <dsp:txXfrm rot="10800000">
        <a:off x="2343346" y="2514602"/>
        <a:ext cx="1749882" cy="3447864"/>
      </dsp:txXfrm>
    </dsp:sp>
    <dsp:sp modelId="{FEB0208F-7383-4AFB-9AFB-0B12906C9640}">
      <dsp:nvSpPr>
        <dsp:cNvPr id="0" name=""/>
        <dsp:cNvSpPr/>
      </dsp:nvSpPr>
      <dsp:spPr>
        <a:xfrm>
          <a:off x="4360428" y="302129"/>
          <a:ext cx="1864566" cy="198653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w="19050" cap="flat" cmpd="sng" algn="ctr">
          <a:solidFill>
            <a:schemeClr val="bg1"/>
          </a:solidFill>
          <a:prstDash val="solid"/>
        </a:ln>
        <a:effectLst/>
        <a:scene3d>
          <a:camera prst="perspectiveRight"/>
          <a:lightRig rig="threePt" dir="t"/>
        </a:scene3d>
        <a:sp3d>
          <a:bevelT w="139700" h="139700" prst="divot"/>
        </a:sp3d>
      </dsp:spPr>
      <dsp:style>
        <a:lnRef idx="2">
          <a:scrgbClr r="0" g="0" b="0"/>
        </a:lnRef>
        <a:fillRef idx="1">
          <a:scrgbClr r="0" g="0" b="0"/>
        </a:fillRef>
        <a:effectRef idx="0">
          <a:scrgbClr r="0" g="0" b="0"/>
        </a:effectRef>
        <a:fontRef idx="minor"/>
      </dsp:style>
    </dsp:sp>
    <dsp:sp modelId="{B505AD68-A75F-41C4-A0B8-FEE3FEB0E400}">
      <dsp:nvSpPr>
        <dsp:cNvPr id="0" name=""/>
        <dsp:cNvSpPr/>
      </dsp:nvSpPr>
      <dsp:spPr>
        <a:xfrm rot="10800000">
          <a:off x="4343404" y="2531735"/>
          <a:ext cx="1864566" cy="3547122"/>
        </a:xfrm>
        <a:prstGeom prst="round2SameRect">
          <a:avLst>
            <a:gd name="adj1" fmla="val 10500"/>
            <a:gd name="adj2" fmla="val 0"/>
          </a:avLst>
        </a:prstGeom>
        <a:solidFill>
          <a:schemeClr val="bg1">
            <a:lumMod val="50000"/>
            <a:lumOff val="50000"/>
          </a:schemeClr>
        </a:solidFill>
        <a:ln w="19050" cap="flat" cmpd="sng" algn="ctr">
          <a:solidFill>
            <a:schemeClr val="bg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Geometry</a:t>
          </a:r>
        </a:p>
        <a:p>
          <a:pPr lvl="0" algn="ctr" defTabSz="889000">
            <a:lnSpc>
              <a:spcPct val="90000"/>
            </a:lnSpc>
            <a:spcBef>
              <a:spcPct val="0"/>
            </a:spcBef>
            <a:spcAft>
              <a:spcPct val="35000"/>
            </a:spcAft>
          </a:pPr>
          <a:r>
            <a:rPr lang="en-US" sz="1600" kern="1200" dirty="0" smtClean="0"/>
            <a:t>Industrial Era</a:t>
          </a:r>
        </a:p>
        <a:p>
          <a:pPr lvl="0" algn="ctr" defTabSz="889000">
            <a:lnSpc>
              <a:spcPct val="90000"/>
            </a:lnSpc>
            <a:spcBef>
              <a:spcPct val="0"/>
            </a:spcBef>
            <a:spcAft>
              <a:spcPct val="35000"/>
            </a:spcAft>
          </a:pPr>
          <a:endParaRPr lang="en-US" sz="1600" kern="1200" dirty="0" smtClean="0"/>
        </a:p>
        <a:p>
          <a:pPr lvl="0" algn="ctr" defTabSz="889000">
            <a:lnSpc>
              <a:spcPct val="90000"/>
            </a:lnSpc>
            <a:spcBef>
              <a:spcPct val="0"/>
            </a:spcBef>
            <a:spcAft>
              <a:spcPct val="35000"/>
            </a:spcAft>
          </a:pPr>
          <a:r>
            <a:rPr lang="en-US" sz="1800" kern="1200" dirty="0" smtClean="0"/>
            <a:t>1736 – 1856 </a:t>
          </a:r>
          <a:endParaRPr lang="en-US" sz="1800" kern="1200" dirty="0"/>
        </a:p>
      </dsp:txBody>
      <dsp:txXfrm rot="10800000">
        <a:off x="4400746" y="2531735"/>
        <a:ext cx="1749882" cy="3489780"/>
      </dsp:txXfrm>
    </dsp:sp>
    <dsp:sp modelId="{8A1785EB-A78A-4E8A-946D-95A0D40CE59D}">
      <dsp:nvSpPr>
        <dsp:cNvPr id="0" name=""/>
        <dsp:cNvSpPr/>
      </dsp:nvSpPr>
      <dsp:spPr>
        <a:xfrm>
          <a:off x="6411451" y="299158"/>
          <a:ext cx="1864566" cy="198653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84000" r="-84000"/>
          </a:stretch>
        </a:blipFill>
        <a:ln w="19050" cap="flat" cmpd="sng" algn="ctr">
          <a:solidFill>
            <a:schemeClr val="bg1"/>
          </a:solidFill>
          <a:prstDash val="solid"/>
        </a:ln>
        <a:effectLst/>
        <a:scene3d>
          <a:camera prst="perspectiveRight"/>
          <a:lightRig rig="threePt" dir="t"/>
        </a:scene3d>
        <a:sp3d>
          <a:bevelT w="139700" h="139700" prst="divot"/>
        </a:sp3d>
      </dsp:spPr>
      <dsp:style>
        <a:lnRef idx="2">
          <a:scrgbClr r="0" g="0" b="0"/>
        </a:lnRef>
        <a:fillRef idx="1">
          <a:scrgbClr r="0" g="0" b="0"/>
        </a:fillRef>
        <a:effectRef idx="0">
          <a:scrgbClr r="0" g="0" b="0"/>
        </a:effectRef>
        <a:fontRef idx="minor"/>
      </dsp:style>
    </dsp:sp>
    <dsp:sp modelId="{EAA23F13-B87A-4BE2-8DBB-76EFBA7CBB8F}">
      <dsp:nvSpPr>
        <dsp:cNvPr id="0" name=""/>
        <dsp:cNvSpPr/>
      </dsp:nvSpPr>
      <dsp:spPr>
        <a:xfrm rot="10800000">
          <a:off x="6411451" y="2522821"/>
          <a:ext cx="1864566" cy="3559008"/>
        </a:xfrm>
        <a:prstGeom prst="round2SameRect">
          <a:avLst>
            <a:gd name="adj1" fmla="val 10500"/>
            <a:gd name="adj2" fmla="val 0"/>
          </a:avLst>
        </a:prstGeom>
        <a:solidFill>
          <a:schemeClr val="bg1">
            <a:lumMod val="50000"/>
            <a:lumOff val="50000"/>
          </a:schemeClr>
        </a:solidFill>
        <a:ln w="19050" cap="flat" cmpd="sng" algn="ctr">
          <a:solidFill>
            <a:schemeClr val="bg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APA</a:t>
          </a:r>
          <a:endParaRPr lang="en-US" sz="2000" b="1" kern="1200" dirty="0" smtClean="0"/>
        </a:p>
        <a:p>
          <a:pPr lvl="0" algn="ctr" defTabSz="889000">
            <a:lnSpc>
              <a:spcPct val="90000"/>
            </a:lnSpc>
            <a:spcBef>
              <a:spcPct val="0"/>
            </a:spcBef>
            <a:spcAft>
              <a:spcPct val="35000"/>
            </a:spcAft>
          </a:pPr>
          <a:r>
            <a:rPr lang="en-US" sz="1600" kern="1200" dirty="0" smtClean="0"/>
            <a:t>Modern Era</a:t>
          </a:r>
        </a:p>
        <a:p>
          <a:pPr lvl="0" algn="ctr" defTabSz="889000">
            <a:lnSpc>
              <a:spcPct val="90000"/>
            </a:lnSpc>
            <a:spcBef>
              <a:spcPct val="0"/>
            </a:spcBef>
            <a:spcAft>
              <a:spcPct val="35000"/>
            </a:spcAft>
          </a:pPr>
          <a:endParaRPr lang="en-US" sz="1600" kern="1200" dirty="0" smtClean="0"/>
        </a:p>
        <a:p>
          <a:pPr lvl="0" algn="ctr" defTabSz="889000">
            <a:lnSpc>
              <a:spcPct val="90000"/>
            </a:lnSpc>
            <a:spcBef>
              <a:spcPct val="0"/>
            </a:spcBef>
            <a:spcAft>
              <a:spcPct val="35000"/>
            </a:spcAft>
          </a:pPr>
          <a:r>
            <a:rPr lang="en-US" sz="1800" kern="1200" dirty="0" smtClean="0"/>
            <a:t>1860 – Present</a:t>
          </a:r>
        </a:p>
        <a:p>
          <a:pPr lvl="0" algn="ctr" defTabSz="889000">
            <a:lnSpc>
              <a:spcPct val="90000"/>
            </a:lnSpc>
            <a:spcBef>
              <a:spcPct val="0"/>
            </a:spcBef>
            <a:spcAft>
              <a:spcPct val="35000"/>
            </a:spcAft>
          </a:pPr>
          <a:endParaRPr lang="en-US" sz="2700" kern="1200" dirty="0"/>
        </a:p>
      </dsp:txBody>
      <dsp:txXfrm rot="10800000">
        <a:off x="6468793" y="2522821"/>
        <a:ext cx="1749882" cy="350166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3BB312B-20E5-4DD5-8519-E590D535F636}" type="datetimeFigureOut">
              <a:rPr lang="en-US" smtClean="0"/>
              <a:t>8/29/2017</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C200A7DE-9CE7-4E89-812D-4872C6916644}"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BB312B-20E5-4DD5-8519-E590D535F636}" type="datetimeFigureOut">
              <a:rPr lang="en-US" smtClean="0"/>
              <a:t>8/29/2017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200A7DE-9CE7-4E89-812D-4872C69166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BB312B-20E5-4DD5-8519-E590D535F636}" type="datetimeFigureOut">
              <a:rPr lang="en-US" smtClean="0"/>
              <a:t>8/29/2017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200A7DE-9CE7-4E89-812D-4872C691664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BB312B-20E5-4DD5-8519-E590D535F636}" type="datetimeFigureOut">
              <a:rPr lang="en-US" smtClean="0"/>
              <a:t>8/29/2017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200A7DE-9CE7-4E89-812D-4872C69166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3BB312B-20E5-4DD5-8519-E590D535F636}" type="datetimeFigureOut">
              <a:rPr lang="en-US" smtClean="0"/>
              <a:t>8/29/2017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200A7DE-9CE7-4E89-812D-4872C6916644}"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BB312B-20E5-4DD5-8519-E590D535F636}" type="datetimeFigureOut">
              <a:rPr lang="en-US" smtClean="0"/>
              <a:t>8/29/2017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200A7DE-9CE7-4E89-812D-4872C691664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3BB312B-20E5-4DD5-8519-E590D535F636}" type="datetimeFigureOut">
              <a:rPr lang="en-US" smtClean="0"/>
              <a:t>8/29/2017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200A7DE-9CE7-4E89-812D-4872C6916644}"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3BB312B-20E5-4DD5-8519-E590D535F636}" type="datetimeFigureOut">
              <a:rPr lang="en-US" smtClean="0"/>
              <a:t>8/29/2017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200A7DE-9CE7-4E89-812D-4872C69166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3BB312B-20E5-4DD5-8519-E590D535F636}" type="datetimeFigureOut">
              <a:rPr lang="en-US" smtClean="0"/>
              <a:t>8/29/2017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200A7DE-9CE7-4E89-812D-4872C69166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BB312B-20E5-4DD5-8519-E590D535F636}" type="datetimeFigureOut">
              <a:rPr lang="en-US" smtClean="0"/>
              <a:t>8/29/2017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200A7DE-9CE7-4E89-812D-4872C691664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3BB312B-20E5-4DD5-8519-E590D535F636}" type="datetimeFigureOut">
              <a:rPr lang="en-US" smtClean="0"/>
              <a:t>8/29/2017</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C200A7DE-9CE7-4E89-812D-4872C691664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3BB312B-20E5-4DD5-8519-E590D535F636}" type="datetimeFigureOut">
              <a:rPr lang="en-US" smtClean="0"/>
              <a:t>8/29/2017</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200A7DE-9CE7-4E89-812D-4872C691664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88110833"/>
              </p:ext>
            </p:extLst>
          </p:nvPr>
        </p:nvGraphicFramePr>
        <p:xfrm>
          <a:off x="228600" y="457200"/>
          <a:ext cx="85344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6346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Elena C. Piscopia</a:t>
            </a:r>
            <a:br>
              <a:rPr lang="en-US" sz="2800" dirty="0"/>
            </a:br>
            <a:r>
              <a:rPr lang="en-US" sz="2800" dirty="0" smtClean="0"/>
              <a:t>(June 5, </a:t>
            </a:r>
            <a:r>
              <a:rPr lang="en-US" sz="2800" dirty="0"/>
              <a:t>1646 – </a:t>
            </a:r>
            <a:r>
              <a:rPr lang="en-US" sz="2800" dirty="0" smtClean="0"/>
              <a:t>July 26, </a:t>
            </a:r>
            <a:r>
              <a:rPr lang="en-US" sz="2800" dirty="0"/>
              <a:t>1684)</a:t>
            </a:r>
            <a:br>
              <a:rPr lang="en-US" sz="2800" dirty="0"/>
            </a:br>
            <a:r>
              <a:rPr lang="en-US" sz="2800" b="1" dirty="0"/>
              <a:t> </a:t>
            </a:r>
            <a:r>
              <a:rPr lang="en-US" sz="2800" dirty="0"/>
              <a:t/>
            </a:r>
            <a:br>
              <a:rPr lang="en-US" sz="2800" dirty="0"/>
            </a:br>
            <a:endParaRPr lang="en-US" sz="2800" dirty="0"/>
          </a:p>
        </p:txBody>
      </p:sp>
      <p:sp>
        <p:nvSpPr>
          <p:cNvPr id="3" name="Content Placeholder 2"/>
          <p:cNvSpPr>
            <a:spLocks noGrp="1"/>
          </p:cNvSpPr>
          <p:nvPr>
            <p:ph sz="half" idx="1"/>
          </p:nvPr>
        </p:nvSpPr>
        <p:spPr/>
        <p:txBody>
          <a:bodyPr>
            <a:normAutofit fontScale="77500" lnSpcReduction="20000"/>
          </a:bodyPr>
          <a:lstStyle/>
          <a:p>
            <a:pPr marL="68580" indent="0">
              <a:buNone/>
            </a:pPr>
            <a:r>
              <a:rPr lang="en-US" dirty="0">
                <a:solidFill>
                  <a:schemeClr val="tx2">
                    <a:lumMod val="90000"/>
                  </a:schemeClr>
                </a:solidFill>
              </a:rPr>
              <a:t>Elena Piscopia was a Venetian philosopher of noble descent, and one of the first women to receive a doctoral degree from a university.  She was born into a noble Venetian family and at age seven, Elena Piscopia received tutoring.  She was tutored in the classical languages of Latin and Greek, as well as grammar and music.  By age seventeen Elena  was considered to be an expert musician. She became a mathematics lecturer at the University of Padua in 1678.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62600" y="1752600"/>
            <a:ext cx="225552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5445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Gottfried Leibniz</a:t>
            </a:r>
            <a:br>
              <a:rPr lang="en-US" sz="2800" dirty="0"/>
            </a:br>
            <a:r>
              <a:rPr lang="en-US" sz="2800" dirty="0"/>
              <a:t>(July 1, 1646 – November 14, 1716)</a:t>
            </a:r>
            <a:br>
              <a:rPr lang="en-US" sz="2800" dirty="0"/>
            </a:br>
            <a:endParaRPr lang="en-US" sz="2800" dirty="0"/>
          </a:p>
        </p:txBody>
      </p:sp>
      <p:sp>
        <p:nvSpPr>
          <p:cNvPr id="3" name="Content Placeholder 2"/>
          <p:cNvSpPr>
            <a:spLocks noGrp="1"/>
          </p:cNvSpPr>
          <p:nvPr>
            <p:ph sz="half" idx="1"/>
          </p:nvPr>
        </p:nvSpPr>
        <p:spPr/>
        <p:txBody>
          <a:bodyPr>
            <a:normAutofit fontScale="77500" lnSpcReduction="20000"/>
          </a:bodyPr>
          <a:lstStyle/>
          <a:p>
            <a:pPr marL="68580" indent="0">
              <a:buNone/>
            </a:pPr>
            <a:r>
              <a:rPr lang="en-US" dirty="0">
                <a:solidFill>
                  <a:schemeClr val="tx2">
                    <a:lumMod val="90000"/>
                  </a:schemeClr>
                </a:solidFill>
              </a:rPr>
              <a:t>Gottfried </a:t>
            </a:r>
            <a:r>
              <a:rPr lang="en-US" dirty="0" smtClean="0">
                <a:solidFill>
                  <a:schemeClr val="tx2">
                    <a:lumMod val="90000"/>
                  </a:schemeClr>
                </a:solidFill>
              </a:rPr>
              <a:t>Leibniz </a:t>
            </a:r>
            <a:r>
              <a:rPr lang="en-US" dirty="0">
                <a:solidFill>
                  <a:schemeClr val="tx2">
                    <a:lumMod val="90000"/>
                  </a:schemeClr>
                </a:solidFill>
              </a:rPr>
              <a:t>was a German mathematician and philosopher.  Leibniz developed calculus along with Isaac Newton. He became one of the most prolific inventors in the field of mechanical calculators. While working on adding automatic multiplication and division to Pascal's calculator He introduced several notations used to this day, for instance the integral sign ∫ representing an elongated S, from the Latin word </a:t>
            </a:r>
            <a:r>
              <a:rPr lang="en-US" i="1" dirty="0">
                <a:solidFill>
                  <a:schemeClr val="tx2">
                    <a:lumMod val="90000"/>
                  </a:schemeClr>
                </a:solidFill>
              </a:rPr>
              <a:t>summa</a:t>
            </a:r>
            <a:r>
              <a:rPr lang="en-US" dirty="0">
                <a:solidFill>
                  <a:schemeClr val="tx2">
                    <a:lumMod val="90000"/>
                  </a:schemeClr>
                </a:solidFill>
              </a:rPr>
              <a:t> and the </a:t>
            </a:r>
            <a:r>
              <a:rPr lang="en-US" i="1" dirty="0">
                <a:solidFill>
                  <a:schemeClr val="tx2">
                    <a:lumMod val="90000"/>
                  </a:schemeClr>
                </a:solidFill>
              </a:rPr>
              <a:t>d</a:t>
            </a:r>
            <a:r>
              <a:rPr lang="en-US" dirty="0">
                <a:solidFill>
                  <a:schemeClr val="tx2">
                    <a:lumMod val="90000"/>
                  </a:schemeClr>
                </a:solidFill>
              </a:rPr>
              <a:t> used for differentials, from the Latin word </a:t>
            </a:r>
            <a:r>
              <a:rPr lang="en-US" i="1" dirty="0">
                <a:solidFill>
                  <a:schemeClr val="tx2">
                    <a:lumMod val="90000"/>
                  </a:schemeClr>
                </a:solidFill>
              </a:rPr>
              <a:t>differentia</a:t>
            </a:r>
            <a:r>
              <a:rPr lang="en-US" dirty="0" smtClean="0">
                <a:solidFill>
                  <a:schemeClr val="tx2">
                    <a:lumMod val="90000"/>
                  </a:schemeClr>
                </a:solidFill>
              </a:rPr>
              <a:t>.</a:t>
            </a:r>
            <a:endParaRPr lang="en-US" dirty="0">
              <a:solidFill>
                <a:schemeClr val="tx2">
                  <a:lumMod val="90000"/>
                </a:schemeClr>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2057400"/>
            <a:ext cx="3437859" cy="2314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83378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Daniel Gabriel </a:t>
            </a:r>
            <a:r>
              <a:rPr lang="en-US" sz="3200" dirty="0" smtClean="0"/>
              <a:t>Fahrenheit</a:t>
            </a:r>
            <a:br>
              <a:rPr lang="en-US" sz="3200" dirty="0" smtClean="0"/>
            </a:br>
            <a:r>
              <a:rPr lang="en-US" sz="3200" dirty="0" smtClean="0"/>
              <a:t>(May 14,1686– September 16, 1736)</a:t>
            </a:r>
            <a:r>
              <a:rPr lang="en-US" sz="3200" dirty="0"/>
              <a:t/>
            </a:r>
            <a:br>
              <a:rPr lang="en-US" sz="3200" dirty="0"/>
            </a:br>
            <a:r>
              <a:rPr lang="en-US" sz="3200" b="1" dirty="0"/>
              <a:t> </a:t>
            </a:r>
            <a:r>
              <a:rPr lang="en-US" sz="3200" dirty="0"/>
              <a:t/>
            </a:r>
            <a:br>
              <a:rPr lang="en-US" sz="3200" dirty="0"/>
            </a:br>
            <a:endParaRPr lang="en-US" sz="3200" dirty="0"/>
          </a:p>
        </p:txBody>
      </p:sp>
      <p:sp>
        <p:nvSpPr>
          <p:cNvPr id="3" name="Content Placeholder 2"/>
          <p:cNvSpPr>
            <a:spLocks noGrp="1"/>
          </p:cNvSpPr>
          <p:nvPr>
            <p:ph sz="half" idx="1"/>
          </p:nvPr>
        </p:nvSpPr>
        <p:spPr/>
        <p:txBody>
          <a:bodyPr>
            <a:normAutofit fontScale="55000" lnSpcReduction="20000"/>
          </a:bodyPr>
          <a:lstStyle/>
          <a:p>
            <a:pPr marL="68580" indent="0">
              <a:buNone/>
            </a:pPr>
            <a:r>
              <a:rPr lang="en-US" dirty="0" smtClean="0">
                <a:solidFill>
                  <a:schemeClr val="tx2">
                    <a:lumMod val="90000"/>
                  </a:schemeClr>
                </a:solidFill>
              </a:rPr>
              <a:t>Fahrenheit was a  </a:t>
            </a:r>
            <a:r>
              <a:rPr lang="en-US" dirty="0">
                <a:solidFill>
                  <a:schemeClr val="tx2">
                    <a:lumMod val="90000"/>
                  </a:schemeClr>
                </a:solidFill>
              </a:rPr>
              <a:t>German instrument </a:t>
            </a:r>
            <a:r>
              <a:rPr lang="en-US" dirty="0" smtClean="0">
                <a:solidFill>
                  <a:schemeClr val="tx2">
                    <a:lumMod val="90000"/>
                  </a:schemeClr>
                </a:solidFill>
              </a:rPr>
              <a:t>maker. </a:t>
            </a:r>
            <a:r>
              <a:rPr lang="en-US" dirty="0">
                <a:solidFill>
                  <a:schemeClr val="tx2">
                    <a:lumMod val="90000"/>
                  </a:schemeClr>
                </a:solidFill>
              </a:rPr>
              <a:t> </a:t>
            </a:r>
            <a:r>
              <a:rPr lang="en-US" dirty="0" smtClean="0">
                <a:solidFill>
                  <a:schemeClr val="tx2">
                    <a:lumMod val="90000"/>
                  </a:schemeClr>
                </a:solidFill>
              </a:rPr>
              <a:t>He created  </a:t>
            </a:r>
            <a:r>
              <a:rPr lang="en-US" dirty="0">
                <a:solidFill>
                  <a:schemeClr val="tx2">
                    <a:lumMod val="90000"/>
                  </a:schemeClr>
                </a:solidFill>
              </a:rPr>
              <a:t>the first reliable </a:t>
            </a:r>
            <a:r>
              <a:rPr lang="en-US" dirty="0" smtClean="0">
                <a:solidFill>
                  <a:schemeClr val="tx2">
                    <a:lumMod val="90000"/>
                  </a:schemeClr>
                </a:solidFill>
              </a:rPr>
              <a:t>thermometers. He was one of five children and sadly both his parents died on the same day when he was 15 from eating poisonous mushrooms.  Soon after, he was sent to  Amsterdam to </a:t>
            </a:r>
            <a:r>
              <a:rPr lang="en-US" dirty="0">
                <a:solidFill>
                  <a:schemeClr val="tx2">
                    <a:lumMod val="90000"/>
                  </a:schemeClr>
                </a:solidFill>
              </a:rPr>
              <a:t>work for and learn from a shopkeeper. After completing a term of four years there, Fahrenheit became interested in making scientific instruments. Although he lived in Amsterdam most of his life, he traveled </a:t>
            </a:r>
            <a:r>
              <a:rPr lang="en-US" dirty="0" smtClean="0">
                <a:solidFill>
                  <a:schemeClr val="tx2">
                    <a:lumMod val="90000"/>
                  </a:schemeClr>
                </a:solidFill>
              </a:rPr>
              <a:t>a lot  </a:t>
            </a:r>
            <a:r>
              <a:rPr lang="en-US" dirty="0">
                <a:solidFill>
                  <a:schemeClr val="tx2">
                    <a:lumMod val="90000"/>
                  </a:schemeClr>
                </a:solidFill>
              </a:rPr>
              <a:t>to observe the work of scientists and </a:t>
            </a:r>
            <a:r>
              <a:rPr lang="en-US" dirty="0" smtClean="0">
                <a:solidFill>
                  <a:schemeClr val="tx2">
                    <a:lumMod val="90000"/>
                  </a:schemeClr>
                </a:solidFill>
              </a:rPr>
              <a:t>instrument makers </a:t>
            </a:r>
            <a:r>
              <a:rPr lang="en-US" dirty="0">
                <a:solidFill>
                  <a:schemeClr val="tx2">
                    <a:lumMod val="90000"/>
                  </a:schemeClr>
                </a:solidFill>
              </a:rPr>
              <a:t>in other areas. He spent </a:t>
            </a:r>
            <a:r>
              <a:rPr lang="en-US" dirty="0" smtClean="0">
                <a:solidFill>
                  <a:schemeClr val="tx2">
                    <a:lumMod val="90000"/>
                  </a:schemeClr>
                </a:solidFill>
              </a:rPr>
              <a:t>most of his time </a:t>
            </a:r>
            <a:r>
              <a:rPr lang="en-US" dirty="0">
                <a:solidFill>
                  <a:schemeClr val="tx2">
                    <a:lumMod val="90000"/>
                  </a:schemeClr>
                </a:solidFill>
              </a:rPr>
              <a:t>in England, where he became a member of the Royal Society (Great Britain's oldest organization of scientists). </a:t>
            </a:r>
            <a:br>
              <a:rPr lang="en-US" dirty="0">
                <a:solidFill>
                  <a:schemeClr val="tx2">
                    <a:lumMod val="90000"/>
                  </a:schemeClr>
                </a:solidFill>
              </a:rPr>
            </a:br>
            <a:r>
              <a:rPr lang="en-US" dirty="0"/>
              <a:t/>
            </a:r>
            <a:br>
              <a:rPr lang="en-US" dirty="0"/>
            </a:br>
            <a:r>
              <a:rPr lang="en-US" dirty="0"/>
              <a:t/>
            </a:r>
            <a:br>
              <a:rPr lang="en-US" dirty="0"/>
            </a:br>
            <a:endParaRPr lang="en-US" dirty="0">
              <a:solidFill>
                <a:schemeClr val="tx2">
                  <a:lumMod val="90000"/>
                </a:schemeClr>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38800" y="2057400"/>
            <a:ext cx="19812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30409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Daniel Bernoulli</a:t>
            </a:r>
            <a:br>
              <a:rPr lang="en-US" sz="2800" dirty="0"/>
            </a:br>
            <a:r>
              <a:rPr lang="en-US" sz="2800" dirty="0" smtClean="0"/>
              <a:t>(February 8, </a:t>
            </a:r>
            <a:r>
              <a:rPr lang="en-US" sz="2800" dirty="0"/>
              <a:t>1700 – </a:t>
            </a:r>
            <a:r>
              <a:rPr lang="en-US" sz="2800" dirty="0" smtClean="0"/>
              <a:t>March 17, </a:t>
            </a:r>
            <a:r>
              <a:rPr lang="en-US" sz="2800" dirty="0"/>
              <a:t>1782)</a:t>
            </a:r>
            <a:br>
              <a:rPr lang="en-US" sz="2800" dirty="0"/>
            </a:br>
            <a:endParaRPr lang="en-US" sz="2800" dirty="0"/>
          </a:p>
        </p:txBody>
      </p:sp>
      <p:sp>
        <p:nvSpPr>
          <p:cNvPr id="3" name="Content Placeholder 2"/>
          <p:cNvSpPr>
            <a:spLocks noGrp="1"/>
          </p:cNvSpPr>
          <p:nvPr>
            <p:ph sz="half" idx="1"/>
          </p:nvPr>
        </p:nvSpPr>
        <p:spPr/>
        <p:txBody>
          <a:bodyPr>
            <a:normAutofit fontScale="62500" lnSpcReduction="20000"/>
          </a:bodyPr>
          <a:lstStyle/>
          <a:p>
            <a:pPr marL="68580" indent="0">
              <a:buNone/>
            </a:pPr>
            <a:r>
              <a:rPr lang="en-US" b="1" dirty="0">
                <a:solidFill>
                  <a:schemeClr val="tx2">
                    <a:lumMod val="90000"/>
                  </a:schemeClr>
                </a:solidFill>
              </a:rPr>
              <a:t>Bernoulli was a Swiss mathematician and physicist and was one of the many prominent mathematicians in the Bernoulli family. He is particularly remembered for his applications of mathematics to mechanics, especially fluid mechanics, and for his pioneering work in probability and statistics. His name is commemorated in the Bernoulli principle, a particular example of the conservation of energy, which describes the mathematics of the mechanism underlying the operation of two important technologies of the 20th century: the carburetor and the airplane wing.</a:t>
            </a:r>
            <a:endParaRPr lang="en-US" dirty="0">
              <a:solidFill>
                <a:schemeClr val="tx2">
                  <a:lumMod val="90000"/>
                </a:schemeClr>
              </a:solidFill>
            </a:endParaRPr>
          </a:p>
          <a:p>
            <a:pPr marL="6858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10200" y="1828800"/>
            <a:ext cx="2794395" cy="34480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15935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Thomas Bayes</a:t>
            </a:r>
            <a:br>
              <a:rPr lang="en-US" sz="2800" dirty="0"/>
            </a:br>
            <a:r>
              <a:rPr lang="en-US" sz="2800" dirty="0"/>
              <a:t>(1701 – </a:t>
            </a:r>
            <a:r>
              <a:rPr lang="en-US" sz="2800" dirty="0" smtClean="0"/>
              <a:t>April 7, </a:t>
            </a:r>
            <a:r>
              <a:rPr lang="en-US" sz="2800" dirty="0"/>
              <a:t>1761)</a:t>
            </a:r>
            <a:br>
              <a:rPr lang="en-US" sz="2800" dirty="0"/>
            </a:br>
            <a:endParaRPr lang="en-US" sz="2800" dirty="0"/>
          </a:p>
        </p:txBody>
      </p:sp>
      <p:sp>
        <p:nvSpPr>
          <p:cNvPr id="3" name="Content Placeholder 2"/>
          <p:cNvSpPr>
            <a:spLocks noGrp="1"/>
          </p:cNvSpPr>
          <p:nvPr>
            <p:ph sz="half" idx="1"/>
          </p:nvPr>
        </p:nvSpPr>
        <p:spPr/>
        <p:txBody>
          <a:bodyPr/>
          <a:lstStyle/>
          <a:p>
            <a:pPr marL="68580" indent="0">
              <a:buNone/>
            </a:pPr>
            <a:r>
              <a:rPr lang="en-US" dirty="0">
                <a:solidFill>
                  <a:schemeClr val="tx2">
                    <a:lumMod val="90000"/>
                  </a:schemeClr>
                </a:solidFill>
              </a:rPr>
              <a:t>Bayes was an English philosopher and mathematician.  He specialized in the area of probability and statistics</a:t>
            </a:r>
            <a:r>
              <a:rPr lang="en-US" dirty="0" smtClean="0">
                <a:solidFill>
                  <a:schemeClr val="tx2">
                    <a:lumMod val="90000"/>
                  </a:schemeClr>
                </a:solidFill>
              </a:rPr>
              <a:t>.</a:t>
            </a:r>
            <a:r>
              <a:rPr lang="en-US" dirty="0">
                <a:solidFill>
                  <a:schemeClr val="tx2">
                    <a:lumMod val="90000"/>
                  </a:schemeClr>
                </a:solidFill>
              </a:rPr>
              <a:t> </a:t>
            </a:r>
          </a:p>
          <a:p>
            <a:pPr marL="68580" indent="0">
              <a:buNone/>
            </a:pP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53000" y="1981200"/>
            <a:ext cx="36576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24887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Anders Celsius </a:t>
            </a:r>
            <a:r>
              <a:rPr lang="en-US" sz="3200" dirty="0" smtClean="0"/>
              <a:t/>
            </a:r>
            <a:br>
              <a:rPr lang="en-US" sz="3200" dirty="0" smtClean="0"/>
            </a:br>
            <a:r>
              <a:rPr lang="en-US" sz="3200" dirty="0" smtClean="0"/>
              <a:t>(</a:t>
            </a:r>
            <a:r>
              <a:rPr lang="en-US" sz="3200" dirty="0"/>
              <a:t>November 27, 1701 </a:t>
            </a:r>
            <a:r>
              <a:rPr lang="en-US" sz="3200" dirty="0" smtClean="0"/>
              <a:t>–1744)</a:t>
            </a:r>
            <a:r>
              <a:rPr lang="en-US" sz="3200" dirty="0"/>
              <a:t/>
            </a:r>
            <a:br>
              <a:rPr lang="en-US" sz="3200" dirty="0"/>
            </a:br>
            <a:endParaRPr lang="en-US" sz="3200" dirty="0"/>
          </a:p>
        </p:txBody>
      </p:sp>
      <p:sp>
        <p:nvSpPr>
          <p:cNvPr id="3" name="Content Placeholder 2"/>
          <p:cNvSpPr>
            <a:spLocks noGrp="1"/>
          </p:cNvSpPr>
          <p:nvPr>
            <p:ph sz="half" idx="1"/>
          </p:nvPr>
        </p:nvSpPr>
        <p:spPr/>
        <p:txBody>
          <a:bodyPr>
            <a:normAutofit fontScale="62500" lnSpcReduction="20000"/>
          </a:bodyPr>
          <a:lstStyle/>
          <a:p>
            <a:pPr marL="68580" indent="0">
              <a:buNone/>
            </a:pPr>
            <a:r>
              <a:rPr lang="en-US" dirty="0">
                <a:solidFill>
                  <a:schemeClr val="accent4">
                    <a:lumMod val="20000"/>
                    <a:lumOff val="80000"/>
                  </a:schemeClr>
                </a:solidFill>
              </a:rPr>
              <a:t>Anders Celsius was a Swedish astronomer who is known for inventing the Celsius temperature scale, which set the freezing point of water at 0° and the boiling point at 100°.</a:t>
            </a:r>
          </a:p>
          <a:p>
            <a:pPr marL="68580" indent="0">
              <a:buNone/>
            </a:pPr>
            <a:r>
              <a:rPr lang="en-US" dirty="0" smtClean="0">
                <a:solidFill>
                  <a:schemeClr val="accent4">
                    <a:lumMod val="20000"/>
                    <a:lumOff val="80000"/>
                  </a:schemeClr>
                </a:solidFill>
              </a:rPr>
              <a:t>Celsius </a:t>
            </a:r>
            <a:r>
              <a:rPr lang="en-US" dirty="0">
                <a:solidFill>
                  <a:schemeClr val="accent4">
                    <a:lumMod val="20000"/>
                    <a:lumOff val="80000"/>
                  </a:schemeClr>
                </a:solidFill>
              </a:rPr>
              <a:t>also built the Uppsala Astronomical Observatory in 1740, the oldest astronomical observatory in </a:t>
            </a:r>
            <a:r>
              <a:rPr lang="en-US" dirty="0" smtClean="0">
                <a:solidFill>
                  <a:schemeClr val="accent4">
                    <a:lumMod val="20000"/>
                    <a:lumOff val="80000"/>
                  </a:schemeClr>
                </a:solidFill>
              </a:rPr>
              <a:t>Sweden.</a:t>
            </a:r>
          </a:p>
          <a:p>
            <a:pPr marL="68580" indent="0">
              <a:buNone/>
            </a:pPr>
            <a:r>
              <a:rPr lang="en-US" dirty="0" smtClean="0">
                <a:solidFill>
                  <a:schemeClr val="accent4">
                    <a:lumMod val="20000"/>
                    <a:lumOff val="80000"/>
                  </a:schemeClr>
                </a:solidFill>
              </a:rPr>
              <a:t>He is also </a:t>
            </a:r>
            <a:r>
              <a:rPr lang="en-US" dirty="0">
                <a:solidFill>
                  <a:schemeClr val="accent4">
                    <a:lumMod val="20000"/>
                    <a:lumOff val="80000"/>
                  </a:schemeClr>
                </a:solidFill>
              </a:rPr>
              <a:t>considered to be the first astronomer to analyze the changes of the earth’s magnetic field at the time of a northern light and assess the brightness of stars with measuring tools.</a:t>
            </a:r>
          </a:p>
          <a:p>
            <a:pPr marL="68580" indent="0">
              <a:buNone/>
            </a:pPr>
            <a:r>
              <a:rPr lang="en-US" dirty="0" smtClean="0">
                <a:solidFill>
                  <a:schemeClr val="accent4">
                    <a:lumMod val="20000"/>
                    <a:lumOff val="80000"/>
                  </a:schemeClr>
                </a:solidFill>
              </a:rPr>
              <a:t>Sadly, he </a:t>
            </a:r>
            <a:r>
              <a:rPr lang="en-US" dirty="0">
                <a:solidFill>
                  <a:schemeClr val="accent4">
                    <a:lumMod val="20000"/>
                    <a:lumOff val="80000"/>
                  </a:schemeClr>
                </a:solidFill>
              </a:rPr>
              <a:t>died of tuberculosis in </a:t>
            </a:r>
            <a:r>
              <a:rPr lang="en-US" dirty="0" smtClean="0">
                <a:solidFill>
                  <a:schemeClr val="accent4">
                    <a:lumMod val="20000"/>
                    <a:lumOff val="80000"/>
                  </a:schemeClr>
                </a:solidFill>
              </a:rPr>
              <a:t>1744 at the age of 43</a:t>
            </a:r>
            <a:endParaRPr lang="en-US" dirty="0">
              <a:solidFill>
                <a:schemeClr val="accent4">
                  <a:lumMod val="20000"/>
                  <a:lumOff val="80000"/>
                </a:schemeClr>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86400" y="1828800"/>
            <a:ext cx="2730102" cy="3640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58987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Leonhard </a:t>
            </a:r>
            <a:r>
              <a:rPr lang="en-US" sz="2800" dirty="0"/>
              <a:t>Euler</a:t>
            </a:r>
            <a:br>
              <a:rPr lang="en-US" sz="2800" dirty="0"/>
            </a:br>
            <a:r>
              <a:rPr lang="en-US" sz="2800" dirty="0" smtClean="0"/>
              <a:t>(April 15, </a:t>
            </a:r>
            <a:r>
              <a:rPr lang="en-US" sz="2800" dirty="0"/>
              <a:t>1707 – </a:t>
            </a:r>
            <a:r>
              <a:rPr lang="en-US" sz="2800" dirty="0" smtClean="0"/>
              <a:t>September 18, </a:t>
            </a:r>
            <a:r>
              <a:rPr lang="en-US" sz="2800" dirty="0"/>
              <a:t>1783)</a:t>
            </a:r>
            <a:br>
              <a:rPr lang="en-US" sz="2800" dirty="0"/>
            </a:br>
            <a:endParaRPr lang="en-US" sz="2800" dirty="0"/>
          </a:p>
        </p:txBody>
      </p:sp>
      <p:sp>
        <p:nvSpPr>
          <p:cNvPr id="3" name="Content Placeholder 2"/>
          <p:cNvSpPr>
            <a:spLocks noGrp="1"/>
          </p:cNvSpPr>
          <p:nvPr>
            <p:ph sz="half" idx="1"/>
          </p:nvPr>
        </p:nvSpPr>
        <p:spPr/>
        <p:txBody>
          <a:bodyPr>
            <a:normAutofit fontScale="70000" lnSpcReduction="20000"/>
          </a:bodyPr>
          <a:lstStyle/>
          <a:p>
            <a:pPr marL="68580" indent="0">
              <a:buNone/>
            </a:pPr>
            <a:r>
              <a:rPr lang="en-US" dirty="0">
                <a:solidFill>
                  <a:schemeClr val="tx2">
                    <a:lumMod val="90000"/>
                  </a:schemeClr>
                </a:solidFill>
              </a:rPr>
              <a:t>Euler was a pioneering, smart-as-Einstein, Swiss mathematician and physicist. He made important discoveries in fields of infinitesimal calculus and graph theory. He also introduced much of the modern mathematical terminology and notation, such as the notion of a mathematical function f(x) and the symbol for pi. He is also renowned for his work in mechanics, fluid dynamics, optics, astronomy, and music theory.  His work is the one main reason why the industrial and technological developments increased rapidly while he was alive.</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2209800"/>
            <a:ext cx="3048000" cy="2537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38853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Maria Agnesi</a:t>
            </a:r>
            <a:br>
              <a:rPr lang="en-US" sz="2800" dirty="0"/>
            </a:br>
            <a:r>
              <a:rPr lang="en-US" sz="2800" dirty="0" smtClean="0"/>
              <a:t>(May 16, </a:t>
            </a:r>
            <a:r>
              <a:rPr lang="en-US" sz="2800" dirty="0"/>
              <a:t>1718 – </a:t>
            </a:r>
            <a:r>
              <a:rPr lang="en-US" sz="2800" dirty="0" smtClean="0"/>
              <a:t>January 9, </a:t>
            </a:r>
            <a:r>
              <a:rPr lang="en-US" sz="2800" dirty="0"/>
              <a:t>1799)</a:t>
            </a:r>
            <a:br>
              <a:rPr lang="en-US" sz="2800" dirty="0"/>
            </a:br>
            <a:r>
              <a:rPr lang="en-US" sz="2800" b="1" dirty="0"/>
              <a:t> </a:t>
            </a:r>
            <a:r>
              <a:rPr lang="en-US" sz="2800" dirty="0"/>
              <a:t/>
            </a:r>
            <a:br>
              <a:rPr lang="en-US" sz="2800" dirty="0"/>
            </a:br>
            <a:endParaRPr lang="en-US" sz="2800" dirty="0"/>
          </a:p>
        </p:txBody>
      </p:sp>
      <p:sp>
        <p:nvSpPr>
          <p:cNvPr id="3" name="Content Placeholder 2"/>
          <p:cNvSpPr>
            <a:spLocks noGrp="1"/>
          </p:cNvSpPr>
          <p:nvPr>
            <p:ph sz="half" idx="1"/>
          </p:nvPr>
        </p:nvSpPr>
        <p:spPr/>
        <p:txBody>
          <a:bodyPr>
            <a:normAutofit fontScale="85000" lnSpcReduction="20000"/>
          </a:bodyPr>
          <a:lstStyle/>
          <a:p>
            <a:pPr marL="68580" indent="0">
              <a:buNone/>
            </a:pPr>
            <a:r>
              <a:rPr lang="en-US" dirty="0">
                <a:solidFill>
                  <a:schemeClr val="tx2">
                    <a:lumMod val="90000"/>
                  </a:schemeClr>
                </a:solidFill>
              </a:rPr>
              <a:t>Agnesi was an Italian mathematician and philosopher.  She was the oldest of 21 children and a child prodigy who studied languages and math.  She wrote a textbook to explain math to her brothers which became the first book to discuss both differential and integral calculus.  She was the first woman appointed a university professor of mathematics at the University of Bologna.</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62600" y="1905000"/>
            <a:ext cx="2522417" cy="3329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20089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Benjamin Banneker</a:t>
            </a:r>
            <a:br>
              <a:rPr lang="en-US" sz="2800" dirty="0"/>
            </a:br>
            <a:r>
              <a:rPr lang="en-US" sz="2800" dirty="0" smtClean="0"/>
              <a:t>(</a:t>
            </a:r>
            <a:r>
              <a:rPr lang="en-US" sz="2800" dirty="0"/>
              <a:t>November 9, 1731 – October 9, 1806</a:t>
            </a:r>
            <a:r>
              <a:rPr lang="en-US" sz="2800" dirty="0" smtClean="0"/>
              <a:t>)</a:t>
            </a:r>
            <a:endParaRPr lang="en-US" sz="2800" dirty="0"/>
          </a:p>
        </p:txBody>
      </p:sp>
      <p:sp>
        <p:nvSpPr>
          <p:cNvPr id="3" name="Content Placeholder 2"/>
          <p:cNvSpPr>
            <a:spLocks noGrp="1"/>
          </p:cNvSpPr>
          <p:nvPr>
            <p:ph sz="half" idx="1"/>
          </p:nvPr>
        </p:nvSpPr>
        <p:spPr>
          <a:xfrm>
            <a:off x="533400" y="1676400"/>
            <a:ext cx="4038600" cy="4525963"/>
          </a:xfrm>
        </p:spPr>
        <p:txBody>
          <a:bodyPr>
            <a:normAutofit fontScale="47500" lnSpcReduction="20000"/>
          </a:bodyPr>
          <a:lstStyle/>
          <a:p>
            <a:pPr marL="68580" indent="0">
              <a:buNone/>
            </a:pPr>
            <a:r>
              <a:rPr lang="en-US" dirty="0">
                <a:solidFill>
                  <a:schemeClr val="tx2">
                    <a:lumMod val="90000"/>
                  </a:schemeClr>
                </a:solidFill>
              </a:rPr>
              <a:t> </a:t>
            </a:r>
            <a:r>
              <a:rPr lang="en-US" dirty="0" smtClean="0">
                <a:solidFill>
                  <a:schemeClr val="tx2">
                    <a:lumMod val="90000"/>
                  </a:schemeClr>
                </a:solidFill>
              </a:rPr>
              <a:t>    Banneker's </a:t>
            </a:r>
            <a:r>
              <a:rPr lang="en-US" dirty="0">
                <a:solidFill>
                  <a:schemeClr val="tx2">
                    <a:lumMod val="90000"/>
                  </a:schemeClr>
                </a:solidFill>
              </a:rPr>
              <a:t>English grandmother immigrated to the Baltimore area and married one of her slaves.  Later, their daughter did likewise, and gave birth to Benjamin in 1731.  Since by law, free/slave status depended on the mother, Banneker, like his mother, was free.</a:t>
            </a:r>
          </a:p>
          <a:p>
            <a:pPr marL="68580" indent="0">
              <a:buNone/>
            </a:pPr>
            <a:r>
              <a:rPr lang="en-US" dirty="0" smtClean="0">
                <a:solidFill>
                  <a:schemeClr val="tx2">
                    <a:lumMod val="90000"/>
                  </a:schemeClr>
                </a:solidFill>
              </a:rPr>
              <a:t>     When </a:t>
            </a:r>
            <a:r>
              <a:rPr lang="en-US" dirty="0">
                <a:solidFill>
                  <a:schemeClr val="tx2">
                    <a:lumMod val="90000"/>
                  </a:schemeClr>
                </a:solidFill>
              </a:rPr>
              <a:t>he was 22, he was given a pocket watch. He then took it apart and used it as a model to build his own clock, made entirely of wood.  This was the first clock built in the New World and it kept perfect time for forty years.</a:t>
            </a:r>
          </a:p>
          <a:p>
            <a:pPr marL="68580" indent="0">
              <a:buNone/>
            </a:pPr>
            <a:r>
              <a:rPr lang="en-US" dirty="0" smtClean="0">
                <a:solidFill>
                  <a:schemeClr val="tx2">
                    <a:lumMod val="90000"/>
                  </a:schemeClr>
                </a:solidFill>
              </a:rPr>
              <a:t>     During </a:t>
            </a:r>
            <a:r>
              <a:rPr lang="en-US" dirty="0">
                <a:solidFill>
                  <a:schemeClr val="tx2">
                    <a:lumMod val="90000"/>
                  </a:schemeClr>
                </a:solidFill>
              </a:rPr>
              <a:t>the Revolutionary War, wheat grown on a farm designed by Banneker helped save the U.S. troops from starving.  After the War, he took up astronomy and in 1789, he successfully predicted an eclipse.  From 1792 to 1802, Banneker published an annual Farmer's Almanac, for which he did all the calculations himself.</a:t>
            </a:r>
          </a:p>
          <a:p>
            <a:pPr marL="68580" indent="0">
              <a:buNone/>
            </a:pPr>
            <a:r>
              <a:rPr lang="en-US" dirty="0" smtClean="0">
                <a:solidFill>
                  <a:schemeClr val="tx2">
                    <a:lumMod val="90000"/>
                  </a:schemeClr>
                </a:solidFill>
              </a:rPr>
              <a:t>     He </a:t>
            </a:r>
            <a:r>
              <a:rPr lang="en-US" dirty="0">
                <a:solidFill>
                  <a:schemeClr val="tx2">
                    <a:lumMod val="90000"/>
                  </a:schemeClr>
                </a:solidFill>
              </a:rPr>
              <a:t>is most famous for designing the layout of Washington, D.C. After a year of work, a Frenchman hired by George Washington to design the capital, L'Enfant, quit, and took all the plans.  Thomas Jefferson asked Banneker to take over the project and was placed on the planning committee. In two days, Banneker reproduced a complete layout of the streets, parks, and major buildings from memory.</a:t>
            </a:r>
            <a:r>
              <a:rPr lang="en-US" b="1" dirty="0">
                <a:solidFill>
                  <a:schemeClr val="tx2">
                    <a:lumMod val="90000"/>
                  </a:schemeClr>
                </a:solidFill>
              </a:rPr>
              <a:t> </a:t>
            </a:r>
            <a:r>
              <a:rPr lang="en-US" dirty="0">
                <a:solidFill>
                  <a:schemeClr val="tx2">
                    <a:lumMod val="90000"/>
                  </a:schemeClr>
                </a:solidFill>
              </a:rPr>
              <a:t>He was a polymath: farmer, engineer, surveyor, city planner, astronomer, mathematician, inventor, author, and social critic.</a:t>
            </a:r>
          </a:p>
          <a:p>
            <a:pPr marL="68580" indent="0">
              <a:buNone/>
            </a:pPr>
            <a:endParaRPr lang="en-US" b="1" dirty="0" smtClean="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29200" y="1752600"/>
            <a:ext cx="3581400" cy="3513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37230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Henry Cavendish</a:t>
            </a:r>
            <a:br>
              <a:rPr lang="en-US" sz="2800" dirty="0"/>
            </a:br>
            <a:r>
              <a:rPr lang="en-US" sz="2800" dirty="0" smtClean="0"/>
              <a:t>(October 10, </a:t>
            </a:r>
            <a:r>
              <a:rPr lang="en-US" sz="2800" dirty="0"/>
              <a:t>1731 – </a:t>
            </a:r>
            <a:r>
              <a:rPr lang="en-US" sz="2800" dirty="0" smtClean="0"/>
              <a:t>February 24, </a:t>
            </a:r>
            <a:r>
              <a:rPr lang="en-US" sz="2800" dirty="0"/>
              <a:t>1810)</a:t>
            </a:r>
            <a:br>
              <a:rPr lang="en-US" sz="2800" dirty="0"/>
            </a:br>
            <a:r>
              <a:rPr lang="en-US" sz="2800" b="1" dirty="0"/>
              <a:t> </a:t>
            </a:r>
            <a:r>
              <a:rPr lang="en-US" sz="2800" dirty="0"/>
              <a:t/>
            </a:r>
            <a:br>
              <a:rPr lang="en-US" sz="2800" dirty="0"/>
            </a:br>
            <a:endParaRPr lang="en-US" sz="2800" dirty="0"/>
          </a:p>
        </p:txBody>
      </p:sp>
      <p:sp>
        <p:nvSpPr>
          <p:cNvPr id="3" name="Content Placeholder 2"/>
          <p:cNvSpPr>
            <a:spLocks noGrp="1"/>
          </p:cNvSpPr>
          <p:nvPr>
            <p:ph sz="half" idx="1"/>
          </p:nvPr>
        </p:nvSpPr>
        <p:spPr/>
        <p:txBody>
          <a:bodyPr>
            <a:normAutofit fontScale="77500" lnSpcReduction="20000"/>
          </a:bodyPr>
          <a:lstStyle/>
          <a:p>
            <a:pPr marL="68580" indent="0">
              <a:buNone/>
            </a:pPr>
            <a:r>
              <a:rPr lang="en-US" dirty="0">
                <a:solidFill>
                  <a:schemeClr val="tx2">
                    <a:lumMod val="90000"/>
                  </a:schemeClr>
                </a:solidFill>
              </a:rPr>
              <a:t>Cavendish was a British natural philosopher, scientist, and an important experimental and theoretical chemist and physicist. Cavendish is famous for his discovery of hydrogen or what he called "inflammable air". He was extremely shy and worked meticulously on his experiments. He always displayed great accuracy and precision while conducting his research. His successful experiment to weigh the Earth is known as the Cavendish </a:t>
            </a:r>
            <a:r>
              <a:rPr lang="en-US" dirty="0" smtClean="0">
                <a:solidFill>
                  <a:schemeClr val="tx2">
                    <a:lumMod val="90000"/>
                  </a:schemeClr>
                </a:solidFill>
              </a:rPr>
              <a:t>Experiment</a:t>
            </a:r>
            <a:r>
              <a:rPr lang="en-US" dirty="0">
                <a:solidFill>
                  <a:schemeClr val="tx2">
                    <a:lumMod val="90000"/>
                  </a:schemeClr>
                </a:solidFill>
              </a:rPr>
              <a:t>.</a:t>
            </a:r>
          </a:p>
          <a:p>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0" y="1905000"/>
            <a:ext cx="244602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7968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sz="2800" dirty="0"/>
              <a:t>Algebra </a:t>
            </a:r>
            <a:r>
              <a:rPr lang="en-US" sz="2800" dirty="0" smtClean="0"/>
              <a:t>I Biography </a:t>
            </a:r>
            <a:r>
              <a:rPr lang="en-US" sz="2800" dirty="0"/>
              <a:t>Project – Grading Rubric</a:t>
            </a:r>
          </a:p>
        </p:txBody>
      </p:sp>
      <p:sp>
        <p:nvSpPr>
          <p:cNvPr id="3" name="Content Placeholder 2"/>
          <p:cNvSpPr>
            <a:spLocks noGrp="1"/>
          </p:cNvSpPr>
          <p:nvPr>
            <p:ph sz="half" idx="1"/>
          </p:nvPr>
        </p:nvSpPr>
        <p:spPr/>
        <p:txBody>
          <a:bodyPr>
            <a:normAutofit fontScale="40000" lnSpcReduction="20000"/>
          </a:bodyPr>
          <a:lstStyle/>
          <a:p>
            <a:pPr marL="0" indent="0" algn="just">
              <a:buNone/>
            </a:pPr>
            <a:r>
              <a:rPr lang="en-US" u="sng" dirty="0"/>
              <a:t>Written Report</a:t>
            </a:r>
            <a:r>
              <a:rPr lang="en-US" dirty="0"/>
              <a:t>:</a:t>
            </a:r>
          </a:p>
          <a:p>
            <a:pPr marL="0" indent="0" algn="just">
              <a:buNone/>
            </a:pPr>
            <a:r>
              <a:rPr lang="en-US" dirty="0"/>
              <a:t> </a:t>
            </a:r>
          </a:p>
          <a:p>
            <a:pPr marL="0" indent="0">
              <a:buNone/>
            </a:pPr>
            <a:r>
              <a:rPr lang="en-US" dirty="0"/>
              <a:t>The written report must be 250 words </a:t>
            </a:r>
            <a:r>
              <a:rPr lang="en-US" dirty="0" smtClean="0"/>
              <a:t>long and presented via Google Docs.  </a:t>
            </a:r>
            <a:r>
              <a:rPr lang="en-US" dirty="0"/>
              <a:t>The paper will be double spaced and typed using font size 12.   It should include the title, the author and the person chosen.  It should be typed and in complete sentences.  The sentences should have the correct capitalization and punctuation and the spelling should be correct.  It should include information about the subject’s early life, family, accomplishments, interesting facts and, if appropriate, death.  At least three sources are required and will be properly cited on a separate page. The report will </a:t>
            </a:r>
            <a:r>
              <a:rPr lang="en-US" dirty="0" smtClean="0"/>
              <a:t>submitted to the “classroom”   </a:t>
            </a:r>
            <a:r>
              <a:rPr lang="en-US" dirty="0"/>
              <a:t>on the date agreed upon. </a:t>
            </a:r>
          </a:p>
          <a:p>
            <a:endParaRPr lang="en-US" dirty="0"/>
          </a:p>
          <a:p>
            <a:pPr marL="68580" indent="0">
              <a:buNone/>
            </a:pPr>
            <a:endParaRPr lang="en-US" dirty="0"/>
          </a:p>
        </p:txBody>
      </p:sp>
      <p:sp>
        <p:nvSpPr>
          <p:cNvPr id="4" name="Content Placeholder 3"/>
          <p:cNvSpPr>
            <a:spLocks noGrp="1"/>
          </p:cNvSpPr>
          <p:nvPr>
            <p:ph sz="half" idx="2"/>
          </p:nvPr>
        </p:nvSpPr>
        <p:spPr/>
        <p:txBody>
          <a:bodyPr>
            <a:normAutofit fontScale="40000" lnSpcReduction="20000"/>
          </a:bodyPr>
          <a:lstStyle/>
          <a:p>
            <a:pPr marL="0" indent="0">
              <a:buNone/>
            </a:pPr>
            <a:r>
              <a:rPr lang="en-US" u="sng" dirty="0"/>
              <a:t>Oral Presentation</a:t>
            </a:r>
            <a:r>
              <a:rPr lang="en-US" dirty="0"/>
              <a:t>:</a:t>
            </a:r>
          </a:p>
          <a:p>
            <a:pPr marL="0" indent="0">
              <a:buNone/>
            </a:pPr>
            <a:r>
              <a:rPr lang="en-US" dirty="0"/>
              <a:t> </a:t>
            </a:r>
          </a:p>
          <a:p>
            <a:pPr marL="0" indent="0">
              <a:buNone/>
            </a:pPr>
            <a:r>
              <a:rPr lang="en-US" dirty="0"/>
              <a:t>The oral component of the project will be presented in class.  The student will present information about the subject’s early life, family, accomplishments, interesting facts and, if appropriate, death.  A</a:t>
            </a:r>
            <a:r>
              <a:rPr lang="en-US" dirty="0" smtClean="0"/>
              <a:t> Google Slides  </a:t>
            </a:r>
            <a:r>
              <a:rPr lang="en-US" dirty="0"/>
              <a:t>timeline, containing the same information about the person’s life, will also be required on the day of the presentation</a:t>
            </a:r>
            <a:r>
              <a:rPr lang="en-US" dirty="0" smtClean="0"/>
              <a:t>. A minimum of 5 slides is required (title slide and reference slide must be included)  </a:t>
            </a:r>
            <a:endParaRPr lang="en-US" dirty="0"/>
          </a:p>
          <a:p>
            <a:pPr marL="0" indent="0">
              <a:buNone/>
            </a:pPr>
            <a:r>
              <a:rPr lang="en-US" dirty="0"/>
              <a:t> </a:t>
            </a:r>
          </a:p>
          <a:p>
            <a:pPr marL="0" indent="0">
              <a:buNone/>
            </a:pPr>
            <a:r>
              <a:rPr lang="en-US" dirty="0"/>
              <a:t> </a:t>
            </a:r>
          </a:p>
          <a:p>
            <a:pPr marL="0" indent="0">
              <a:buNone/>
            </a:pPr>
            <a:r>
              <a:rPr lang="en-US" dirty="0"/>
              <a:t>Grade		 Points </a:t>
            </a:r>
          </a:p>
          <a:p>
            <a:pPr marL="0" indent="0">
              <a:buNone/>
            </a:pPr>
            <a:r>
              <a:rPr lang="en-US" dirty="0"/>
              <a:t>   A		24 – 20 </a:t>
            </a:r>
          </a:p>
          <a:p>
            <a:pPr marL="0" indent="0">
              <a:buNone/>
            </a:pPr>
            <a:r>
              <a:rPr lang="en-US" dirty="0"/>
              <a:t> </a:t>
            </a:r>
          </a:p>
          <a:p>
            <a:pPr marL="0" indent="0">
              <a:buNone/>
            </a:pPr>
            <a:r>
              <a:rPr lang="en-US" dirty="0"/>
              <a:t>   B		19 – 15 </a:t>
            </a:r>
          </a:p>
          <a:p>
            <a:pPr marL="0" indent="0">
              <a:buNone/>
            </a:pPr>
            <a:r>
              <a:rPr lang="en-US" dirty="0"/>
              <a:t> </a:t>
            </a:r>
          </a:p>
          <a:p>
            <a:pPr marL="0" indent="0">
              <a:buNone/>
            </a:pPr>
            <a:r>
              <a:rPr lang="en-US" dirty="0"/>
              <a:t>   C		14 – 10 </a:t>
            </a:r>
          </a:p>
          <a:p>
            <a:pPr marL="0" indent="0">
              <a:buNone/>
            </a:pPr>
            <a:r>
              <a:rPr lang="en-US" dirty="0"/>
              <a:t> </a:t>
            </a:r>
          </a:p>
          <a:p>
            <a:pPr marL="0" indent="0">
              <a:buNone/>
            </a:pPr>
            <a:r>
              <a:rPr lang="en-US" dirty="0"/>
              <a:t>   D		9 – 5</a:t>
            </a:r>
          </a:p>
          <a:p>
            <a:pPr marL="0" indent="0">
              <a:buNone/>
            </a:pPr>
            <a:r>
              <a:rPr lang="en-US" dirty="0"/>
              <a:t> </a:t>
            </a:r>
          </a:p>
          <a:p>
            <a:pPr marL="0" indent="0">
              <a:buNone/>
            </a:pPr>
            <a:r>
              <a:rPr lang="en-US" dirty="0"/>
              <a:t>   F		4 – 0 </a:t>
            </a:r>
          </a:p>
          <a:p>
            <a:pPr marL="0" indent="0">
              <a:buNone/>
            </a:pPr>
            <a:r>
              <a:rPr lang="en-US" dirty="0"/>
              <a:t>  </a:t>
            </a:r>
          </a:p>
          <a:p>
            <a:pPr marL="68580" indent="0">
              <a:buNone/>
            </a:pPr>
            <a:endParaRPr lang="en-US" dirty="0"/>
          </a:p>
        </p:txBody>
      </p:sp>
    </p:spTree>
    <p:extLst>
      <p:ext uri="{BB962C8B-B14F-4D97-AF65-F5344CB8AC3E}">
        <p14:creationId xmlns:p14="http://schemas.microsoft.com/office/powerpoint/2010/main" val="3181350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2013696"/>
              </p:ext>
            </p:extLst>
          </p:nvPr>
        </p:nvGraphicFramePr>
        <p:xfrm>
          <a:off x="685800" y="533400"/>
          <a:ext cx="7772400" cy="6083200"/>
        </p:xfrm>
        <a:graphic>
          <a:graphicData uri="http://schemas.openxmlformats.org/drawingml/2006/table">
            <a:tbl>
              <a:tblPr firstRow="1" bandRow="1">
                <a:tableStyleId>{073A0DAA-6AF3-43AB-8588-CEC1D06C72B9}</a:tableStyleId>
              </a:tblPr>
              <a:tblGrid>
                <a:gridCol w="1295400"/>
                <a:gridCol w="1295400"/>
                <a:gridCol w="1295400"/>
                <a:gridCol w="1295400"/>
                <a:gridCol w="1295400"/>
                <a:gridCol w="1295400"/>
              </a:tblGrid>
              <a:tr h="338781">
                <a:tc>
                  <a:txBody>
                    <a:bodyPr/>
                    <a:lstStyle/>
                    <a:p>
                      <a:pPr marL="0" marR="0" algn="ctr">
                        <a:spcBef>
                          <a:spcPts val="0"/>
                        </a:spcBef>
                        <a:spcAft>
                          <a:spcPts val="0"/>
                        </a:spcAft>
                      </a:pPr>
                      <a:r>
                        <a:rPr lang="en-US" sz="1100" dirty="0">
                          <a:effectLst/>
                        </a:rPr>
                        <a:t>Category</a:t>
                      </a:r>
                      <a:endParaRPr lang="en-US" sz="1200" dirty="0">
                        <a:solidFill>
                          <a:schemeClr val="bg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effectLst/>
                        </a:rPr>
                        <a:t>4</a:t>
                      </a:r>
                      <a:endParaRPr lang="en-US" sz="1200" dirty="0">
                        <a:solidFill>
                          <a:schemeClr val="bg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effectLst/>
                        </a:rPr>
                        <a:t>3</a:t>
                      </a:r>
                      <a:endParaRPr lang="en-US" sz="1200" dirty="0">
                        <a:solidFill>
                          <a:schemeClr val="bg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effectLst/>
                        </a:rPr>
                        <a:t>2</a:t>
                      </a:r>
                      <a:endParaRPr lang="en-US" sz="1200" dirty="0">
                        <a:solidFill>
                          <a:schemeClr val="bg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200" dirty="0">
                        <a:solidFill>
                          <a:schemeClr val="bg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effectLst/>
                        </a:rPr>
                        <a:t>Total Points</a:t>
                      </a:r>
                      <a:endParaRPr lang="en-US" sz="1200" dirty="0">
                        <a:solidFill>
                          <a:schemeClr val="bg1"/>
                        </a:solidFill>
                        <a:effectLst/>
                        <a:latin typeface="Times New Roman"/>
                        <a:ea typeface="Times New Roman"/>
                      </a:endParaRPr>
                    </a:p>
                  </a:txBody>
                  <a:tcPr marL="68580" marR="68580" marT="0" marB="0"/>
                </a:tc>
              </a:tr>
              <a:tr h="869508">
                <a:tc>
                  <a:txBody>
                    <a:bodyPr/>
                    <a:lstStyle/>
                    <a:p>
                      <a:pPr marL="0" marR="0">
                        <a:spcBef>
                          <a:spcPts val="0"/>
                        </a:spcBef>
                        <a:spcAft>
                          <a:spcPts val="0"/>
                        </a:spcAft>
                      </a:pPr>
                      <a:r>
                        <a:rPr lang="en-US" sz="1200" dirty="0">
                          <a:effectLst/>
                        </a:rPr>
                        <a:t>Organization</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is very organized with well-constructed paragraphs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is organized with well-constructed paragraphs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is organized, but paragraph are not well-constructed</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The information appears to be disorganized</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r>
              <a:tr h="869508">
                <a:tc>
                  <a:txBody>
                    <a:bodyPr/>
                    <a:lstStyle/>
                    <a:p>
                      <a:pPr marL="0" marR="0">
                        <a:spcBef>
                          <a:spcPts val="0"/>
                        </a:spcBef>
                        <a:spcAft>
                          <a:spcPts val="0"/>
                        </a:spcAft>
                      </a:pPr>
                      <a:r>
                        <a:rPr lang="en-US" sz="1200">
                          <a:effectLst/>
                        </a:rPr>
                        <a:t>Quality of Information</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clearly relates to the main topic.  It includes more than two supporting details and/or examples.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clearly relates to the main topic.  It provides one-two supporting details and/or examples.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clearly relates to the main topic.  No details and/or examples are given.</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Information has little or nothing to do with the main topic</a:t>
                      </a:r>
                      <a:endParaRPr lang="en-US" sz="1200">
                        <a:effectLst/>
                        <a:latin typeface="Times New Roman"/>
                        <a:ea typeface="Times New Roman"/>
                      </a:endParaRPr>
                    </a:p>
                  </a:txBody>
                  <a:tcPr marL="68580" marR="68580" marT="0" marB="0"/>
                </a:tc>
                <a:tc>
                  <a:txBody>
                    <a:bodyPr/>
                    <a:lstStyle/>
                    <a:p>
                      <a:endParaRPr lang="en-US"/>
                    </a:p>
                  </a:txBody>
                  <a:tcPr/>
                </a:tc>
              </a:tr>
              <a:tr h="869508">
                <a:tc>
                  <a:txBody>
                    <a:bodyPr/>
                    <a:lstStyle/>
                    <a:p>
                      <a:pPr marL="0" marR="0">
                        <a:spcBef>
                          <a:spcPts val="0"/>
                        </a:spcBef>
                        <a:spcAft>
                          <a:spcPts val="0"/>
                        </a:spcAft>
                      </a:pPr>
                      <a:r>
                        <a:rPr lang="en-US" sz="1200" dirty="0">
                          <a:effectLst/>
                        </a:rPr>
                        <a:t>Mechanics</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No grammatical, spelling or punctuation errors.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Almost no grammatical, spelling or punctuation errors.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A few grammatical spelling or punctuation errors.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Many grammatical, spelling or punctuation errors.</a:t>
                      </a:r>
                      <a:endParaRPr lang="en-US" sz="1200" dirty="0">
                        <a:effectLst/>
                        <a:latin typeface="Times New Roman"/>
                        <a:ea typeface="Times New Roman"/>
                      </a:endParaRPr>
                    </a:p>
                  </a:txBody>
                  <a:tcPr marL="68580" marR="68580" marT="0" marB="0"/>
                </a:tc>
                <a:tc>
                  <a:txBody>
                    <a:bodyPr/>
                    <a:lstStyle/>
                    <a:p>
                      <a:endParaRPr lang="en-US"/>
                    </a:p>
                  </a:txBody>
                  <a:tcPr/>
                </a:tc>
              </a:tr>
              <a:tr h="782557">
                <a:tc>
                  <a:txBody>
                    <a:bodyPr/>
                    <a:lstStyle/>
                    <a:p>
                      <a:pPr marL="0" marR="0">
                        <a:spcBef>
                          <a:spcPts val="0"/>
                        </a:spcBef>
                        <a:spcAft>
                          <a:spcPts val="0"/>
                        </a:spcAft>
                      </a:pPr>
                      <a:r>
                        <a:rPr lang="en-US" sz="1200">
                          <a:effectLst/>
                        </a:rPr>
                        <a:t>Biography</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Biography  is neat well explained and shows significant research into the topic</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Biography is neat; explanations are given and show the beginnings of research into the topic.</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Biography is neat, very brief and explanations show very little research into the topic</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Biography is not neat and /or shows no research into the topic.</a:t>
                      </a:r>
                      <a:endParaRPr lang="en-US" sz="1200" dirty="0">
                        <a:effectLst/>
                        <a:latin typeface="Times New Roman"/>
                        <a:ea typeface="Times New Roman"/>
                      </a:endParaRPr>
                    </a:p>
                  </a:txBody>
                  <a:tcPr marL="68580" marR="68580" marT="0" marB="0"/>
                </a:tc>
                <a:tc>
                  <a:txBody>
                    <a:bodyPr/>
                    <a:lstStyle/>
                    <a:p>
                      <a:endParaRPr lang="en-US" dirty="0"/>
                    </a:p>
                  </a:txBody>
                  <a:tcPr/>
                </a:tc>
              </a:tr>
              <a:tr h="1304262">
                <a:tc>
                  <a:txBody>
                    <a:bodyPr/>
                    <a:lstStyle/>
                    <a:p>
                      <a:pPr marL="0" marR="0">
                        <a:spcBef>
                          <a:spcPts val="0"/>
                        </a:spcBef>
                        <a:spcAft>
                          <a:spcPts val="0"/>
                        </a:spcAft>
                      </a:pPr>
                      <a:r>
                        <a:rPr lang="en-US" sz="1200">
                          <a:effectLst/>
                        </a:rPr>
                        <a:t>Oral Communication</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Student spoke loudly, clearly and made eye contact with audience during presentation.  Had excellent command of knowledge</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Student spoke loudly, clearly and made eye contact with audience during presentation.  Had a fair command of knowledge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Students presentation was brief, unclear, failed to make eye contact during presentation. Communicated very little knowledge audience.</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Student’s presentation was distracted and was unable to communicate ideas to audience</a:t>
                      </a:r>
                      <a:endParaRPr lang="en-US" sz="1200" dirty="0">
                        <a:effectLst/>
                        <a:latin typeface="Times New Roman"/>
                        <a:ea typeface="Times New Roman"/>
                      </a:endParaRPr>
                    </a:p>
                  </a:txBody>
                  <a:tcPr marL="68580" marR="68580" marT="0" marB="0"/>
                </a:tc>
                <a:tc>
                  <a:txBody>
                    <a:bodyPr/>
                    <a:lstStyle/>
                    <a:p>
                      <a:endParaRPr lang="en-US" dirty="0"/>
                    </a:p>
                  </a:txBody>
                  <a:tcPr/>
                </a:tc>
              </a:tr>
              <a:tr h="869508">
                <a:tc>
                  <a:txBody>
                    <a:bodyPr/>
                    <a:lstStyle/>
                    <a:p>
                      <a:pPr marL="0" marR="0">
                        <a:spcBef>
                          <a:spcPts val="0"/>
                        </a:spcBef>
                        <a:spcAft>
                          <a:spcPts val="0"/>
                        </a:spcAft>
                      </a:pPr>
                      <a:r>
                        <a:rPr lang="en-US" sz="1200" dirty="0">
                          <a:effectLst/>
                        </a:rPr>
                        <a:t>Time Line</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Timeline  is neat well explained and shows significant research into the topic</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Timeline is neat; explanations are given and show the beginnings of research into the topic</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Timeline is neat, very brief and explanations show very little research into the topic</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Timeline is not neat and /or shows no research into the topic</a:t>
                      </a:r>
                      <a:endParaRPr lang="en-US" sz="1200" dirty="0">
                        <a:effectLst/>
                        <a:latin typeface="Times New Roman"/>
                        <a:ea typeface="Times New Roman"/>
                      </a:endParaRPr>
                    </a:p>
                  </a:txBody>
                  <a:tcPr marL="68580" marR="68580" marT="0" marB="0"/>
                </a:tc>
                <a:tc>
                  <a:txBody>
                    <a:bodyPr/>
                    <a:lstStyle/>
                    <a:p>
                      <a:endParaRPr lang="en-US" dirty="0"/>
                    </a:p>
                  </a:txBody>
                  <a:tcPr/>
                </a:tc>
              </a:tr>
            </a:tbl>
          </a:graphicData>
        </a:graphic>
      </p:graphicFrame>
    </p:spTree>
    <p:extLst>
      <p:ext uri="{BB962C8B-B14F-4D97-AF65-F5344CB8AC3E}">
        <p14:creationId xmlns:p14="http://schemas.microsoft.com/office/powerpoint/2010/main" val="1999611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97864"/>
          </a:xfrm>
        </p:spPr>
        <p:txBody>
          <a:bodyPr/>
          <a:lstStyle/>
          <a:p>
            <a:r>
              <a:rPr lang="en-US" sz="3200" dirty="0"/>
              <a:t>Galileo Galilei</a:t>
            </a:r>
            <a:br>
              <a:rPr lang="en-US" sz="3200" dirty="0"/>
            </a:br>
            <a:r>
              <a:rPr lang="en-US" sz="3200" dirty="0" smtClean="0"/>
              <a:t>(February </a:t>
            </a:r>
            <a:r>
              <a:rPr lang="en-US" sz="3200" dirty="0"/>
              <a:t>15, 1564 – January 8, </a:t>
            </a:r>
            <a:r>
              <a:rPr lang="en-US" sz="3200" dirty="0" smtClean="0"/>
              <a:t>1642)</a:t>
            </a:r>
            <a:r>
              <a:rPr lang="en-US" sz="3200" dirty="0"/>
              <a:t/>
            </a:r>
            <a:br>
              <a:rPr lang="en-US" sz="3200" dirty="0"/>
            </a:br>
            <a:r>
              <a:rPr lang="en-US" sz="3200" dirty="0"/>
              <a:t> </a:t>
            </a:r>
          </a:p>
        </p:txBody>
      </p:sp>
      <p:sp>
        <p:nvSpPr>
          <p:cNvPr id="4" name="Content Placeholder 3"/>
          <p:cNvSpPr>
            <a:spLocks noGrp="1"/>
          </p:cNvSpPr>
          <p:nvPr>
            <p:ph sz="half" idx="1"/>
          </p:nvPr>
        </p:nvSpPr>
        <p:spPr/>
        <p:txBody>
          <a:bodyPr>
            <a:normAutofit fontScale="85000" lnSpcReduction="20000"/>
          </a:bodyPr>
          <a:lstStyle/>
          <a:p>
            <a:pPr marL="68580" indent="0">
              <a:buNone/>
            </a:pPr>
            <a:r>
              <a:rPr lang="en-US" dirty="0">
                <a:solidFill>
                  <a:schemeClr val="tx2">
                    <a:lumMod val="90000"/>
                  </a:schemeClr>
                </a:solidFill>
              </a:rPr>
              <a:t>Galileo Galilei  was an Italian </a:t>
            </a:r>
            <a:r>
              <a:rPr lang="en-US" dirty="0" smtClean="0">
                <a:solidFill>
                  <a:schemeClr val="tx2">
                    <a:lumMod val="90000"/>
                  </a:schemeClr>
                </a:solidFill>
              </a:rPr>
              <a:t>physicist </a:t>
            </a:r>
            <a:r>
              <a:rPr lang="en-US" dirty="0">
                <a:solidFill>
                  <a:schemeClr val="tx2">
                    <a:lumMod val="90000"/>
                  </a:schemeClr>
                </a:solidFill>
              </a:rPr>
              <a:t>mathematician, engineer, astronomer, and philosopher who played a major role in the scientific revolution. His achievements include improvements to the </a:t>
            </a:r>
            <a:r>
              <a:rPr lang="en-US" dirty="0" smtClean="0">
                <a:solidFill>
                  <a:schemeClr val="tx2">
                    <a:lumMod val="90000"/>
                  </a:schemeClr>
                </a:solidFill>
              </a:rPr>
              <a:t>telescope and  major </a:t>
            </a:r>
            <a:r>
              <a:rPr lang="en-US" dirty="0">
                <a:solidFill>
                  <a:schemeClr val="tx2">
                    <a:lumMod val="90000"/>
                  </a:schemeClr>
                </a:solidFill>
              </a:rPr>
              <a:t>astronomical </a:t>
            </a:r>
            <a:r>
              <a:rPr lang="en-US" dirty="0" smtClean="0">
                <a:solidFill>
                  <a:schemeClr val="tx2">
                    <a:lumMod val="90000"/>
                  </a:schemeClr>
                </a:solidFill>
              </a:rPr>
              <a:t>observations. He supported Copernicus’ heliocentric theory and was put under “house arrest” in his later years. </a:t>
            </a:r>
            <a:r>
              <a:rPr lang="en-US" dirty="0">
                <a:solidFill>
                  <a:schemeClr val="tx2">
                    <a:lumMod val="90000"/>
                  </a:schemeClr>
                </a:solidFill>
              </a:rPr>
              <a:t>Galileo has been called the </a:t>
            </a:r>
            <a:r>
              <a:rPr lang="en-US" dirty="0" smtClean="0">
                <a:solidFill>
                  <a:schemeClr val="tx2">
                    <a:lumMod val="90000"/>
                  </a:schemeClr>
                </a:solidFill>
              </a:rPr>
              <a:t>“Father </a:t>
            </a:r>
            <a:r>
              <a:rPr lang="en-US" dirty="0">
                <a:solidFill>
                  <a:schemeClr val="tx2">
                    <a:lumMod val="90000"/>
                  </a:schemeClr>
                </a:solidFill>
              </a:rPr>
              <a:t>of Modern Science</a:t>
            </a:r>
            <a:r>
              <a:rPr lang="en-US" dirty="0" smtClean="0">
                <a:solidFill>
                  <a:schemeClr val="tx2">
                    <a:lumMod val="90000"/>
                  </a:schemeClr>
                </a:solidFill>
              </a:rPr>
              <a:t>".</a:t>
            </a:r>
            <a:r>
              <a:rPr lang="en-US" baseline="30000" dirty="0">
                <a:solidFill>
                  <a:schemeClr val="tx2">
                    <a:lumMod val="90000"/>
                  </a:schemeClr>
                </a:solidFill>
              </a:rPr>
              <a:t> </a:t>
            </a:r>
            <a:endParaRPr lang="en-US" dirty="0">
              <a:solidFill>
                <a:schemeClr val="tx2">
                  <a:lumMod val="90000"/>
                </a:schemeClr>
              </a:solidFill>
            </a:endParaRPr>
          </a:p>
          <a:p>
            <a:pPr marL="68580" indent="0">
              <a:buNone/>
            </a:pP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438400"/>
            <a:ext cx="4038600" cy="19929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44843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Johannes </a:t>
            </a:r>
            <a:r>
              <a:rPr lang="en-US" sz="2800" dirty="0" smtClean="0"/>
              <a:t>Kepler</a:t>
            </a:r>
            <a:br>
              <a:rPr lang="en-US" sz="2800" dirty="0" smtClean="0"/>
            </a:br>
            <a:r>
              <a:rPr lang="en-US" sz="2800" dirty="0" smtClean="0"/>
              <a:t>(December </a:t>
            </a:r>
            <a:r>
              <a:rPr lang="en-US" sz="2800" dirty="0"/>
              <a:t>27, 1571 – November 15, 1630)</a:t>
            </a:r>
          </a:p>
        </p:txBody>
      </p:sp>
      <p:sp>
        <p:nvSpPr>
          <p:cNvPr id="3" name="Content Placeholder 2"/>
          <p:cNvSpPr>
            <a:spLocks noGrp="1"/>
          </p:cNvSpPr>
          <p:nvPr>
            <p:ph sz="half" idx="1"/>
          </p:nvPr>
        </p:nvSpPr>
        <p:spPr>
          <a:xfrm>
            <a:off x="457200" y="1752600"/>
            <a:ext cx="4038600" cy="4525963"/>
          </a:xfrm>
        </p:spPr>
        <p:txBody>
          <a:bodyPr>
            <a:normAutofit fontScale="32500" lnSpcReduction="20000"/>
          </a:bodyPr>
          <a:lstStyle/>
          <a:p>
            <a:pPr marL="68580" indent="0">
              <a:buNone/>
            </a:pPr>
            <a:r>
              <a:rPr lang="en-US" sz="4300" dirty="0">
                <a:solidFill>
                  <a:schemeClr val="tx2">
                    <a:lumMod val="90000"/>
                  </a:schemeClr>
                </a:solidFill>
              </a:rPr>
              <a:t>In the late sixteenth century, scientists believed that planets in the solar system traveled in circular orbits around the Earth. Kepler revealed that their paths were not perfect circles but </a:t>
            </a:r>
            <a:r>
              <a:rPr lang="en-US" sz="4300" dirty="0" smtClean="0">
                <a:solidFill>
                  <a:schemeClr val="tx2">
                    <a:lumMod val="90000"/>
                  </a:schemeClr>
                </a:solidFill>
              </a:rPr>
              <a:t>ellipses. </a:t>
            </a:r>
            <a:r>
              <a:rPr lang="en-US" sz="4300" dirty="0">
                <a:solidFill>
                  <a:schemeClr val="tx2">
                    <a:lumMod val="90000"/>
                  </a:schemeClr>
                </a:solidFill>
              </a:rPr>
              <a:t>His descriptions of planetary motions became known as Kepler’s laws. Kepler was always sick as a child and was born into poverty. </a:t>
            </a:r>
            <a:r>
              <a:rPr lang="en-US" sz="4300" dirty="0" smtClean="0">
                <a:solidFill>
                  <a:schemeClr val="tx2">
                    <a:lumMod val="90000"/>
                  </a:schemeClr>
                </a:solidFill>
              </a:rPr>
              <a:t>He </a:t>
            </a:r>
            <a:r>
              <a:rPr lang="en-US" sz="4300" dirty="0">
                <a:solidFill>
                  <a:schemeClr val="tx2">
                    <a:lumMod val="90000"/>
                  </a:schemeClr>
                </a:solidFill>
              </a:rPr>
              <a:t>was an assistant to astronomer Tycho Brahe. Together they worked in Brahe’s observatory in Prague where they tracked the motions of the planets and maintained the most accurate observations of the solar system at the time. Brahe was always suspicious of Kepler and never shared his notes with him. Instead, he assigned Kepler to solve the mystery of Mars, one of the most puzzling problems in astronomy at the time. Ironically, by working out this problem Kepler figured out how the entire the solar system functioned. When Brahe died in 1601 his family wanted to sell all of his work and tried to keep it from Kepler. </a:t>
            </a:r>
            <a:r>
              <a:rPr lang="en-US" sz="4300" dirty="0" smtClean="0">
                <a:solidFill>
                  <a:schemeClr val="tx2">
                    <a:lumMod val="90000"/>
                  </a:schemeClr>
                </a:solidFill>
              </a:rPr>
              <a:t>Kepler, however, </a:t>
            </a:r>
            <a:r>
              <a:rPr lang="en-US" sz="4300" dirty="0">
                <a:solidFill>
                  <a:schemeClr val="tx2">
                    <a:lumMod val="90000"/>
                  </a:schemeClr>
                </a:solidFill>
              </a:rPr>
              <a:t>managed to acquire Brahe's observations before the family could </a:t>
            </a:r>
            <a:r>
              <a:rPr lang="en-US" sz="4300" dirty="0" smtClean="0">
                <a:solidFill>
                  <a:schemeClr val="tx2">
                    <a:lumMod val="90000"/>
                  </a:schemeClr>
                </a:solidFill>
              </a:rPr>
              <a:t>sell them.  </a:t>
            </a:r>
            <a:endParaRPr lang="en-US" sz="4300" dirty="0">
              <a:solidFill>
                <a:schemeClr val="tx2">
                  <a:lumMod val="90000"/>
                </a:schemeClr>
              </a:solidFill>
            </a:endParaRP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56138" y="3059175"/>
            <a:ext cx="4038600" cy="1947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2999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Rene </a:t>
            </a:r>
            <a:r>
              <a:rPr lang="en-US" sz="2800" dirty="0" smtClean="0"/>
              <a:t>Descartes</a:t>
            </a:r>
            <a:r>
              <a:rPr lang="en-US" sz="2800" dirty="0"/>
              <a:t/>
            </a:r>
            <a:br>
              <a:rPr lang="en-US" sz="2800" dirty="0"/>
            </a:br>
            <a:r>
              <a:rPr lang="en-US" sz="2800" dirty="0" smtClean="0"/>
              <a:t>(March 31,1596 – February 11, 1650</a:t>
            </a:r>
            <a:r>
              <a:rPr lang="en-US" sz="2800" dirty="0"/>
              <a:t>)</a:t>
            </a:r>
            <a:br>
              <a:rPr lang="en-US" sz="2800" dirty="0"/>
            </a:br>
            <a:endParaRPr lang="en-US" sz="2800" dirty="0"/>
          </a:p>
        </p:txBody>
      </p:sp>
      <p:sp>
        <p:nvSpPr>
          <p:cNvPr id="3" name="Content Placeholder 2"/>
          <p:cNvSpPr>
            <a:spLocks noGrp="1"/>
          </p:cNvSpPr>
          <p:nvPr>
            <p:ph sz="half" idx="1"/>
          </p:nvPr>
        </p:nvSpPr>
        <p:spPr/>
        <p:txBody>
          <a:bodyPr>
            <a:normAutofit fontScale="62500" lnSpcReduction="20000"/>
          </a:bodyPr>
          <a:lstStyle/>
          <a:p>
            <a:pPr marL="68580" indent="0">
              <a:buNone/>
            </a:pPr>
            <a:r>
              <a:rPr lang="en-US" b="1" dirty="0">
                <a:solidFill>
                  <a:schemeClr val="tx2">
                    <a:lumMod val="90000"/>
                  </a:schemeClr>
                </a:solidFill>
              </a:rPr>
              <a:t>Rene </a:t>
            </a:r>
            <a:r>
              <a:rPr lang="en-US" b="1" dirty="0" smtClean="0">
                <a:solidFill>
                  <a:schemeClr val="tx2">
                    <a:lumMod val="90000"/>
                  </a:schemeClr>
                </a:solidFill>
              </a:rPr>
              <a:t>Descartes </a:t>
            </a:r>
            <a:r>
              <a:rPr lang="en-US" b="1" dirty="0">
                <a:solidFill>
                  <a:schemeClr val="tx2">
                    <a:lumMod val="90000"/>
                  </a:schemeClr>
                </a:solidFill>
              </a:rPr>
              <a:t>was French Philosopher, Physicist and Mathematician. He is best known for his ‘Cogito Ergo Sum’ philosophy. He made ground breaking contributions to mathematics and helped build the foundations of modern calculus. Descartes also is famous for his development of Cartesian Geometry, known to most as the standard graph (Square grid lines, x and y axis, etc.) and its use of algebra to describe the various locations on such.  Another contribution to the mathematics was the introduction of superscripts within algebra to express powers.</a:t>
            </a:r>
            <a:endParaRPr lang="en-US" dirty="0">
              <a:solidFill>
                <a:schemeClr val="tx2">
                  <a:lumMod val="90000"/>
                </a:schemeClr>
              </a:solidFill>
            </a:endParaRP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51438" y="3015774"/>
            <a:ext cx="3048000" cy="20345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59938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Blaise Pascal</a:t>
            </a:r>
            <a:br>
              <a:rPr lang="en-US" sz="2800" dirty="0"/>
            </a:br>
            <a:r>
              <a:rPr lang="en-US" sz="2800" dirty="0" smtClean="0"/>
              <a:t>(June 19, </a:t>
            </a:r>
            <a:r>
              <a:rPr lang="en-US" sz="2800" dirty="0"/>
              <a:t>1623 – </a:t>
            </a:r>
            <a:r>
              <a:rPr lang="en-US" sz="2800" dirty="0" smtClean="0"/>
              <a:t>August 19, </a:t>
            </a:r>
            <a:r>
              <a:rPr lang="en-US" sz="2800" dirty="0"/>
              <a:t>1662)</a:t>
            </a:r>
            <a:br>
              <a:rPr lang="en-US" sz="2800" dirty="0"/>
            </a:br>
            <a:endParaRPr lang="en-US" sz="2800" dirty="0"/>
          </a:p>
        </p:txBody>
      </p:sp>
      <p:sp>
        <p:nvSpPr>
          <p:cNvPr id="3" name="Content Placeholder 2"/>
          <p:cNvSpPr>
            <a:spLocks noGrp="1"/>
          </p:cNvSpPr>
          <p:nvPr>
            <p:ph sz="half" idx="1"/>
          </p:nvPr>
        </p:nvSpPr>
        <p:spPr/>
        <p:txBody>
          <a:bodyPr>
            <a:normAutofit fontScale="70000" lnSpcReduction="20000"/>
          </a:bodyPr>
          <a:lstStyle/>
          <a:p>
            <a:pPr marL="68580" indent="0">
              <a:buNone/>
            </a:pPr>
            <a:r>
              <a:rPr lang="en-US" b="1" dirty="0">
                <a:solidFill>
                  <a:schemeClr val="tx2">
                    <a:lumMod val="90000"/>
                  </a:schemeClr>
                </a:solidFill>
              </a:rPr>
              <a:t>Blaise Pascal was a French mathematician, physicist, inventor, writer and Christian philosopher. He was a child prodigy who was educated by his father.  Pascal was one of the first two inventors of the mechanical calculator.  He is also known for his Pascal's triangle; where each number is the sum of the two directly above it. The triangle demonstrates many mathematical properties in addition to showing binomial coefficients.</a:t>
            </a:r>
            <a:endParaRPr lang="en-US" dirty="0">
              <a:solidFill>
                <a:schemeClr val="tx2">
                  <a:lumMod val="90000"/>
                </a:schemeClr>
              </a:solidFill>
            </a:endParaRPr>
          </a:p>
          <a:p>
            <a:pPr marL="68580" indent="0">
              <a:buNone/>
            </a:pPr>
            <a:r>
              <a:rPr lang="en-US" b="1" dirty="0"/>
              <a:t> </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1524000"/>
            <a:ext cx="31242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32828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Giovanni Cassini</a:t>
            </a:r>
            <a:br>
              <a:rPr lang="en-US" sz="3200" dirty="0"/>
            </a:br>
            <a:r>
              <a:rPr lang="en-US" sz="3200" dirty="0"/>
              <a:t>(June 8, 1625 – September 14, 1712)</a:t>
            </a:r>
          </a:p>
        </p:txBody>
      </p:sp>
      <p:sp>
        <p:nvSpPr>
          <p:cNvPr id="3" name="Content Placeholder 2"/>
          <p:cNvSpPr>
            <a:spLocks noGrp="1"/>
          </p:cNvSpPr>
          <p:nvPr>
            <p:ph sz="half" idx="1"/>
          </p:nvPr>
        </p:nvSpPr>
        <p:spPr>
          <a:xfrm>
            <a:off x="457200" y="1752600"/>
            <a:ext cx="4038600" cy="4525963"/>
          </a:xfrm>
        </p:spPr>
        <p:txBody>
          <a:bodyPr>
            <a:normAutofit fontScale="92500" lnSpcReduction="10000"/>
          </a:bodyPr>
          <a:lstStyle/>
          <a:p>
            <a:pPr marL="68580" indent="0">
              <a:buNone/>
            </a:pPr>
            <a:r>
              <a:rPr lang="en-US" dirty="0">
                <a:solidFill>
                  <a:schemeClr val="tx2">
                    <a:lumMod val="90000"/>
                  </a:schemeClr>
                </a:solidFill>
              </a:rPr>
              <a:t>Cassini was an Italian mathematician, astronomer, engineer, and astrologer Cassini is known for his work in the fields of astronomy and engineering. Cassini most notably discovered four satellites of the planet Saturn and noted the division of the rings of </a:t>
            </a:r>
            <a:r>
              <a:rPr lang="en-US" dirty="0" smtClean="0">
                <a:solidFill>
                  <a:schemeClr val="tx2">
                    <a:lumMod val="90000"/>
                  </a:schemeClr>
                </a:solidFill>
              </a:rPr>
              <a:t>Saturn.</a:t>
            </a:r>
            <a:endParaRPr lang="en-US" dirty="0">
              <a:solidFill>
                <a:schemeClr val="tx2">
                  <a:lumMod val="90000"/>
                </a:schemeClr>
              </a:solidFill>
            </a:endParaRP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2133600"/>
            <a:ext cx="3453341" cy="2590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75782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Isaac </a:t>
            </a:r>
            <a:r>
              <a:rPr lang="en-US" sz="3200" dirty="0"/>
              <a:t>Newton</a:t>
            </a:r>
            <a:br>
              <a:rPr lang="en-US" sz="3200" dirty="0"/>
            </a:br>
            <a:r>
              <a:rPr lang="en-US" sz="3200" dirty="0" smtClean="0"/>
              <a:t>(December 25, </a:t>
            </a:r>
            <a:r>
              <a:rPr lang="en-US" sz="3200" dirty="0"/>
              <a:t>1642 – </a:t>
            </a:r>
            <a:r>
              <a:rPr lang="en-US" sz="3200" dirty="0" smtClean="0"/>
              <a:t>March 20, </a:t>
            </a:r>
            <a:r>
              <a:rPr lang="en-US" sz="3200" dirty="0"/>
              <a:t>1727)</a:t>
            </a:r>
          </a:p>
        </p:txBody>
      </p:sp>
      <p:sp>
        <p:nvSpPr>
          <p:cNvPr id="3" name="Content Placeholder 2"/>
          <p:cNvSpPr>
            <a:spLocks noGrp="1"/>
          </p:cNvSpPr>
          <p:nvPr>
            <p:ph sz="half" idx="1"/>
          </p:nvPr>
        </p:nvSpPr>
        <p:spPr/>
        <p:txBody>
          <a:bodyPr>
            <a:normAutofit fontScale="92500" lnSpcReduction="20000"/>
          </a:bodyPr>
          <a:lstStyle/>
          <a:p>
            <a:pPr marL="68580" indent="0">
              <a:buNone/>
            </a:pPr>
            <a:r>
              <a:rPr lang="en-US" dirty="0">
                <a:solidFill>
                  <a:schemeClr val="tx2">
                    <a:lumMod val="90000"/>
                  </a:schemeClr>
                </a:solidFill>
              </a:rPr>
              <a:t>Newton was an English physicist and mathematician. </a:t>
            </a:r>
            <a:r>
              <a:rPr lang="en-US" dirty="0" smtClean="0">
                <a:solidFill>
                  <a:schemeClr val="tx2">
                    <a:lumMod val="90000"/>
                  </a:schemeClr>
                </a:solidFill>
              </a:rPr>
              <a:t> He wrote the laws of motion, the laws of optics, wrote a book called  the Mathematical </a:t>
            </a:r>
            <a:r>
              <a:rPr lang="en-US" dirty="0">
                <a:solidFill>
                  <a:schemeClr val="tx2">
                    <a:lumMod val="90000"/>
                  </a:schemeClr>
                </a:solidFill>
              </a:rPr>
              <a:t>Principles of Natural </a:t>
            </a:r>
            <a:r>
              <a:rPr lang="en-US" dirty="0" smtClean="0">
                <a:solidFill>
                  <a:schemeClr val="tx2">
                    <a:lumMod val="90000"/>
                  </a:schemeClr>
                </a:solidFill>
              </a:rPr>
              <a:t>Philosophy, laid </a:t>
            </a:r>
            <a:r>
              <a:rPr lang="en-US" dirty="0">
                <a:solidFill>
                  <a:schemeClr val="tx2">
                    <a:lumMod val="90000"/>
                  </a:schemeClr>
                </a:solidFill>
              </a:rPr>
              <a:t>the foundations for classical </a:t>
            </a:r>
            <a:r>
              <a:rPr lang="en-US" dirty="0" smtClean="0">
                <a:solidFill>
                  <a:schemeClr val="tx2">
                    <a:lumMod val="90000"/>
                  </a:schemeClr>
                </a:solidFill>
              </a:rPr>
              <a:t>mechanics, invented Calculus practically on a dare, then turned 26. </a:t>
            </a:r>
            <a:endParaRPr lang="en-US" dirty="0">
              <a:solidFill>
                <a:schemeClr val="tx2">
                  <a:lumMod val="90000"/>
                </a:schemeClr>
              </a:solidFill>
            </a:endParaRPr>
          </a:p>
          <a:p>
            <a:pPr marL="68580" indent="0">
              <a:buNone/>
            </a:pPr>
            <a:r>
              <a:rPr lang="en-US" b="1" dirty="0"/>
              <a:t> </a:t>
            </a:r>
            <a:endParaRPr lang="en-US" dirty="0"/>
          </a:p>
          <a:p>
            <a:pPr marL="68580" indent="0">
              <a:buNone/>
            </a:pPr>
            <a:endParaRPr lang="en-US"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0" y="1981200"/>
            <a:ext cx="2865438" cy="3008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07308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283</TotalTime>
  <Words>1794</Words>
  <Application>Microsoft Office PowerPoint</Application>
  <PresentationFormat>On-screen Show (4:3)</PresentationFormat>
  <Paragraphs>135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Metro</vt:lpstr>
      <vt:lpstr>PowerPoint Presentation</vt:lpstr>
      <vt:lpstr>Algebra I Biography Project – Grading Rubric</vt:lpstr>
      <vt:lpstr>PowerPoint Presentation</vt:lpstr>
      <vt:lpstr>Galileo Galilei (February 15, 1564 – January 8, 1642)  </vt:lpstr>
      <vt:lpstr>Johannes Kepler (December 27, 1571 – November 15, 1630)</vt:lpstr>
      <vt:lpstr>Rene Descartes (March 31,1596 – February 11, 1650) </vt:lpstr>
      <vt:lpstr>Blaise Pascal (June 19, 1623 – August 19, 1662) </vt:lpstr>
      <vt:lpstr>Giovanni Cassini (June 8, 1625 – September 14, 1712)</vt:lpstr>
      <vt:lpstr>Isaac Newton (December 25, 1642 – March 20, 1727)</vt:lpstr>
      <vt:lpstr>Elena C. Piscopia (June 5, 1646 – July 26, 1684)   </vt:lpstr>
      <vt:lpstr>Gottfried Leibniz (July 1, 1646 – November 14, 1716) </vt:lpstr>
      <vt:lpstr>Daniel Gabriel Fahrenheit (May 14,1686– September 16, 1736)   </vt:lpstr>
      <vt:lpstr>Daniel Bernoulli (February 8, 1700 – March 17, 1782) </vt:lpstr>
      <vt:lpstr>Thomas Bayes (1701 – April 7, 1761) </vt:lpstr>
      <vt:lpstr>Anders Celsius  (November 27, 1701 –1744) </vt:lpstr>
      <vt:lpstr>Leonhard Euler (April 15, 1707 – September 18, 1783) </vt:lpstr>
      <vt:lpstr>Maria Agnesi (May 16, 1718 – January 9, 1799)   </vt:lpstr>
      <vt:lpstr>Benjamin Banneker (November 9, 1731 – October 9, 1806)</vt:lpstr>
      <vt:lpstr>Henry Cavendish (October 10, 1731 – February 24, 1810)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 alg one silde</dc:title>
  <dc:creator>Kevin Shelley</dc:creator>
  <cp:lastModifiedBy>Mommy and Daddy</cp:lastModifiedBy>
  <cp:revision>40</cp:revision>
  <dcterms:created xsi:type="dcterms:W3CDTF">2015-01-12T19:27:38Z</dcterms:created>
  <dcterms:modified xsi:type="dcterms:W3CDTF">2017-08-29T18:20:11Z</dcterms:modified>
</cp:coreProperties>
</file>