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76" r:id="rId2"/>
    <p:sldId id="274" r:id="rId3"/>
    <p:sldId id="273"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image" Target="../media/image3.jpe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image" Target="../media/image3.jpe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0192B-3231-47C8-886C-4B654830E73B}" type="doc">
      <dgm:prSet loTypeId="urn:microsoft.com/office/officeart/2005/8/layout/pList2" loCatId="picture" qsTypeId="urn:microsoft.com/office/officeart/2005/8/quickstyle/simple1" qsCatId="simple" csTypeId="urn:microsoft.com/office/officeart/2005/8/colors/accent1_2" csCatId="accent1" phldr="1"/>
      <dgm:spPr/>
    </dgm:pt>
    <dgm:pt modelId="{7CD15DA3-14E2-4352-A648-570B085377A7}">
      <dgm:prSet phldrT="[Text]" custT="1"/>
      <dgm:spPr>
        <a:solidFill>
          <a:schemeClr val="bg1">
            <a:lumMod val="50000"/>
            <a:lumOff val="50000"/>
          </a:schemeClr>
        </a:solidFill>
        <a:ln>
          <a:solidFill>
            <a:schemeClr val="bg1"/>
          </a:solidFill>
        </a:ln>
        <a:scene3d>
          <a:camera prst="perspectiveFront"/>
          <a:lightRig rig="threePt" dir="t"/>
        </a:scene3d>
        <a:sp3d>
          <a:bevelT/>
        </a:sp3d>
      </dgm:spPr>
      <dgm:t>
        <a:bodyPr/>
        <a:lstStyle/>
        <a:p>
          <a:pPr algn="ctr"/>
          <a:r>
            <a:rPr lang="en-US" sz="2000" b="1" smtClean="0"/>
            <a:t>Mathematics</a:t>
          </a:r>
          <a:endParaRPr lang="en-US" sz="2000" b="1" dirty="0" smtClean="0"/>
        </a:p>
        <a:p>
          <a:pPr algn="ctr"/>
          <a:r>
            <a:rPr lang="en-US" sz="1600" dirty="0" smtClean="0"/>
            <a:t>Ancient Era</a:t>
          </a:r>
        </a:p>
        <a:p>
          <a:pPr algn="ctr"/>
          <a:endParaRPr lang="en-US" sz="1600" dirty="0" smtClean="0"/>
        </a:p>
        <a:p>
          <a:pPr algn="ctr"/>
          <a:r>
            <a:rPr lang="en-US" sz="1800" dirty="0" smtClean="0"/>
            <a:t>1650 – 1548</a:t>
          </a:r>
        </a:p>
        <a:p>
          <a:pPr algn="ctr"/>
          <a:r>
            <a:rPr lang="en-US" sz="1800" dirty="0" smtClean="0"/>
            <a:t>BCE - CE</a:t>
          </a:r>
          <a:endParaRPr lang="en-US" sz="1800" dirty="0"/>
        </a:p>
      </dgm:t>
    </dgm:pt>
    <dgm:pt modelId="{EE649768-334D-40EB-876E-D8C568EE185A}" type="parTrans" cxnId="{217533F6-367C-4E38-B5C0-D19AA923D648}">
      <dgm:prSet/>
      <dgm:spPr/>
      <dgm:t>
        <a:bodyPr/>
        <a:lstStyle/>
        <a:p>
          <a:endParaRPr lang="en-US"/>
        </a:p>
      </dgm:t>
    </dgm:pt>
    <dgm:pt modelId="{417DA1EE-2ECF-4B34-9C2B-C4AA0A8ECE2B}" type="sibTrans" cxnId="{217533F6-367C-4E38-B5C0-D19AA923D648}">
      <dgm:prSet/>
      <dgm:spPr/>
      <dgm:t>
        <a:bodyPr/>
        <a:lstStyle/>
        <a:p>
          <a:endParaRPr lang="en-US"/>
        </a:p>
      </dgm:t>
    </dgm:pt>
    <dgm:pt modelId="{03145C6D-FA3D-4CB4-9B9F-A3FBF400C38B}">
      <dgm:prSet phldrT="[Text]" custT="1"/>
      <dgm:spPr>
        <a:solidFill>
          <a:schemeClr val="bg1">
            <a:lumMod val="50000"/>
            <a:lumOff val="50000"/>
          </a:schemeClr>
        </a:solidFill>
        <a:ln>
          <a:solidFill>
            <a:schemeClr val="bg1"/>
          </a:solidFill>
        </a:ln>
        <a:scene3d>
          <a:camera prst="orthographicFront"/>
          <a:lightRig rig="threePt" dir="t"/>
        </a:scene3d>
        <a:sp3d>
          <a:bevelT/>
        </a:sp3d>
      </dgm:spPr>
      <dgm:t>
        <a:bodyPr/>
        <a:lstStyle/>
        <a:p>
          <a:r>
            <a:rPr lang="en-US" sz="2000" b="1" dirty="0" smtClean="0"/>
            <a:t>Geometry</a:t>
          </a:r>
        </a:p>
        <a:p>
          <a:r>
            <a:rPr lang="en-US" sz="1600" dirty="0" smtClean="0"/>
            <a:t>Industrial Era</a:t>
          </a:r>
        </a:p>
        <a:p>
          <a:endParaRPr lang="en-US" sz="1600" dirty="0" smtClean="0"/>
        </a:p>
        <a:p>
          <a:r>
            <a:rPr lang="en-US" sz="1800" dirty="0" smtClean="0"/>
            <a:t>1736 – 1856 </a:t>
          </a:r>
          <a:endParaRPr lang="en-US" sz="1800" dirty="0"/>
        </a:p>
      </dgm:t>
    </dgm:pt>
    <dgm:pt modelId="{AED9F6E6-76C5-4DE5-A5F2-9B19BDF515DB}" type="parTrans" cxnId="{3F025239-EA6E-4654-9E38-023E593D70F3}">
      <dgm:prSet/>
      <dgm:spPr/>
      <dgm:t>
        <a:bodyPr/>
        <a:lstStyle/>
        <a:p>
          <a:endParaRPr lang="en-US"/>
        </a:p>
      </dgm:t>
    </dgm:pt>
    <dgm:pt modelId="{B831803C-5205-4B05-8DD1-513C612D3E3E}" type="sibTrans" cxnId="{3F025239-EA6E-4654-9E38-023E593D70F3}">
      <dgm:prSet/>
      <dgm:spPr/>
      <dgm:t>
        <a:bodyPr/>
        <a:lstStyle/>
        <a:p>
          <a:endParaRPr lang="en-US"/>
        </a:p>
      </dgm:t>
    </dgm:pt>
    <dgm:pt modelId="{CD96C797-F9EA-434D-9CA2-D5E31E242D4F}">
      <dgm:prSet phldrT="[Text]" custT="1"/>
      <dgm:spPr>
        <a:solidFill>
          <a:schemeClr val="bg1">
            <a:lumMod val="50000"/>
            <a:lumOff val="50000"/>
          </a:schemeClr>
        </a:solidFill>
        <a:ln>
          <a:solidFill>
            <a:schemeClr val="bg1"/>
          </a:solidFill>
        </a:ln>
        <a:scene3d>
          <a:camera prst="orthographicFront"/>
          <a:lightRig rig="threePt" dir="t"/>
        </a:scene3d>
        <a:sp3d>
          <a:bevelT/>
        </a:sp3d>
      </dgm:spPr>
      <dgm:t>
        <a:bodyPr/>
        <a:lstStyle/>
        <a:p>
          <a:pPr algn="ctr"/>
          <a:r>
            <a:rPr lang="en-US" sz="2000" b="1" dirty="0" smtClean="0"/>
            <a:t>APA</a:t>
          </a:r>
          <a:endParaRPr lang="en-US" sz="2000" b="1" dirty="0" smtClean="0"/>
        </a:p>
        <a:p>
          <a:pPr algn="ctr"/>
          <a:r>
            <a:rPr lang="en-US" sz="1600" dirty="0" smtClean="0"/>
            <a:t>Modern Era</a:t>
          </a:r>
        </a:p>
        <a:p>
          <a:pPr algn="ctr"/>
          <a:endParaRPr lang="en-US" sz="1600" dirty="0" smtClean="0"/>
        </a:p>
        <a:p>
          <a:pPr algn="ctr"/>
          <a:r>
            <a:rPr lang="en-US" sz="1800" dirty="0" smtClean="0"/>
            <a:t>1860 – Present</a:t>
          </a:r>
        </a:p>
        <a:p>
          <a:pPr algn="ctr"/>
          <a:endParaRPr lang="en-US" sz="2700" dirty="0"/>
        </a:p>
      </dgm:t>
    </dgm:pt>
    <dgm:pt modelId="{8C635978-6A1D-4EBE-89DE-B5E316BFA1D4}" type="parTrans" cxnId="{9828F030-EE27-4A2C-BB7A-BC94807A652B}">
      <dgm:prSet/>
      <dgm:spPr/>
      <dgm:t>
        <a:bodyPr/>
        <a:lstStyle/>
        <a:p>
          <a:endParaRPr lang="en-US"/>
        </a:p>
      </dgm:t>
    </dgm:pt>
    <dgm:pt modelId="{A6EDE733-6742-47C8-B5E1-4ECE099A9F47}" type="sibTrans" cxnId="{9828F030-EE27-4A2C-BB7A-BC94807A652B}">
      <dgm:prSet/>
      <dgm:spPr/>
      <dgm:t>
        <a:bodyPr/>
        <a:lstStyle/>
        <a:p>
          <a:endParaRPr lang="en-US"/>
        </a:p>
      </dgm:t>
    </dgm:pt>
    <dgm:pt modelId="{29DDDBD5-025A-4DC3-A2ED-F33989535191}">
      <dgm:prSet custT="1"/>
      <dgm:spPr>
        <a:solidFill>
          <a:schemeClr val="bg1">
            <a:lumMod val="50000"/>
            <a:lumOff val="50000"/>
          </a:schemeClr>
        </a:solidFill>
        <a:ln>
          <a:solidFill>
            <a:schemeClr val="bg1"/>
          </a:solidFill>
        </a:ln>
        <a:scene3d>
          <a:camera prst="orthographicFront"/>
          <a:lightRig rig="threePt" dir="t"/>
        </a:scene3d>
        <a:sp3d>
          <a:bevelT/>
        </a:sp3d>
      </dgm:spPr>
      <dgm:t>
        <a:bodyPr/>
        <a:lstStyle/>
        <a:p>
          <a:r>
            <a:rPr lang="en-US" sz="2000" b="1" dirty="0" smtClean="0"/>
            <a:t>Algebra I</a:t>
          </a:r>
        </a:p>
        <a:p>
          <a:r>
            <a:rPr lang="en-US" sz="1600" dirty="0" smtClean="0"/>
            <a:t>Renaissance Era</a:t>
          </a:r>
        </a:p>
        <a:p>
          <a:r>
            <a:rPr lang="en-US" sz="1600" dirty="0" smtClean="0"/>
            <a:t> </a:t>
          </a:r>
        </a:p>
        <a:p>
          <a:r>
            <a:rPr lang="en-US" sz="1800" dirty="0" smtClean="0"/>
            <a:t>1564 - 1731</a:t>
          </a:r>
        </a:p>
      </dgm:t>
    </dgm:pt>
    <dgm:pt modelId="{48BB08EB-A4D6-446E-BD9C-3C7B7B55D109}" type="parTrans" cxnId="{C60696C3-417F-4CFE-8B50-722E425C5039}">
      <dgm:prSet/>
      <dgm:spPr/>
      <dgm:t>
        <a:bodyPr/>
        <a:lstStyle/>
        <a:p>
          <a:endParaRPr lang="en-US"/>
        </a:p>
      </dgm:t>
    </dgm:pt>
    <dgm:pt modelId="{973049E3-8961-45DD-9DD2-D3BCC1728110}" type="sibTrans" cxnId="{C60696C3-417F-4CFE-8B50-722E425C5039}">
      <dgm:prSet/>
      <dgm:spPr/>
      <dgm:t>
        <a:bodyPr/>
        <a:lstStyle/>
        <a:p>
          <a:endParaRPr lang="en-US"/>
        </a:p>
      </dgm:t>
    </dgm:pt>
    <dgm:pt modelId="{0747ACB2-4B6B-4508-92D7-EA4D4A76F360}" type="pres">
      <dgm:prSet presAssocID="{B100192B-3231-47C8-886C-4B654830E73B}" presName="Name0" presStyleCnt="0">
        <dgm:presLayoutVars>
          <dgm:dir/>
          <dgm:resizeHandles val="exact"/>
        </dgm:presLayoutVars>
      </dgm:prSet>
      <dgm:spPr/>
    </dgm:pt>
    <dgm:pt modelId="{66F94CA3-0B65-4FC4-9463-7E2AA775FAB7}" type="pres">
      <dgm:prSet presAssocID="{B100192B-3231-47C8-886C-4B654830E73B}" presName="bkgdShp" presStyleLbl="alignAccFollowNode1" presStyleIdx="0" presStyleCnt="1">
        <dgm:style>
          <a:lnRef idx="1">
            <a:schemeClr val="dk1"/>
          </a:lnRef>
          <a:fillRef idx="3">
            <a:schemeClr val="dk1"/>
          </a:fillRef>
          <a:effectRef idx="2">
            <a:schemeClr val="dk1"/>
          </a:effectRef>
          <a:fontRef idx="minor">
            <a:schemeClr val="lt1"/>
          </a:fontRef>
        </dgm:style>
      </dgm:prSet>
      <dgm:spPr>
        <a:noFill/>
        <a:ln>
          <a:solidFill>
            <a:schemeClr val="bg1"/>
          </a:solidFill>
        </a:ln>
      </dgm:spPr>
    </dgm:pt>
    <dgm:pt modelId="{DDFCFC3F-123D-4985-86CA-C51B958594A8}" type="pres">
      <dgm:prSet presAssocID="{B100192B-3231-47C8-886C-4B654830E73B}" presName="linComp" presStyleCnt="0"/>
      <dgm:spPr/>
    </dgm:pt>
    <dgm:pt modelId="{3B5B70D5-A3B6-410F-A08F-26EC24EDA752}" type="pres">
      <dgm:prSet presAssocID="{7CD15DA3-14E2-4352-A648-570B085377A7}" presName="compNode" presStyleCnt="0"/>
      <dgm:spPr/>
    </dgm:pt>
    <dgm:pt modelId="{4D62DBB5-78DB-4F46-9D64-0E97F64A1B19}" type="pres">
      <dgm:prSet presAssocID="{7CD15DA3-14E2-4352-A648-570B085377A7}" presName="node" presStyleLbl="node1" presStyleIdx="0" presStyleCnt="4" custScaleX="115701" custScaleY="107135">
        <dgm:presLayoutVars>
          <dgm:bulletEnabled val="1"/>
        </dgm:presLayoutVars>
      </dgm:prSet>
      <dgm:spPr/>
      <dgm:t>
        <a:bodyPr/>
        <a:lstStyle/>
        <a:p>
          <a:endParaRPr lang="en-US"/>
        </a:p>
      </dgm:t>
    </dgm:pt>
    <dgm:pt modelId="{F56BA123-3435-451D-B753-378C869DA89E}" type="pres">
      <dgm:prSet presAssocID="{7CD15DA3-14E2-4352-A648-570B085377A7}" presName="invisiNode" presStyleLbl="node1" presStyleIdx="0" presStyleCnt="4"/>
      <dgm:spPr/>
    </dgm:pt>
    <dgm:pt modelId="{7350E5AC-2D08-4469-A0D3-245E7B4F375F}" type="pres">
      <dgm:prSet presAssocID="{7CD15DA3-14E2-4352-A648-570B085377A7}"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solidFill>
            <a:schemeClr val="bg1"/>
          </a:solidFill>
        </a:ln>
        <a:scene3d>
          <a:camera prst="perspectiveRight"/>
          <a:lightRig rig="threePt" dir="t"/>
        </a:scene3d>
        <a:sp3d>
          <a:bevelT w="139700" h="139700" prst="divot"/>
        </a:sp3d>
      </dgm:spPr>
    </dgm:pt>
    <dgm:pt modelId="{1F4DDEB8-1B07-4414-B0E5-6D80B4E56BAB}" type="pres">
      <dgm:prSet presAssocID="{417DA1EE-2ECF-4B34-9C2B-C4AA0A8ECE2B}" presName="sibTrans" presStyleLbl="sibTrans2D1" presStyleIdx="0" presStyleCnt="0"/>
      <dgm:spPr/>
      <dgm:t>
        <a:bodyPr/>
        <a:lstStyle/>
        <a:p>
          <a:endParaRPr lang="en-US"/>
        </a:p>
      </dgm:t>
    </dgm:pt>
    <dgm:pt modelId="{C1309972-8E08-4498-9C50-A668232744C6}" type="pres">
      <dgm:prSet presAssocID="{29DDDBD5-025A-4DC3-A2ED-F33989535191}" presName="compNode" presStyleCnt="0"/>
      <dgm:spPr/>
    </dgm:pt>
    <dgm:pt modelId="{F125250E-E253-46FC-A843-1CA72B75EE4A}" type="pres">
      <dgm:prSet presAssocID="{29DDDBD5-025A-4DC3-A2ED-F33989535191}" presName="node" presStyleLbl="node1" presStyleIdx="1" presStyleCnt="4" custScaleY="105869" custLinFactNeighborX="-1255" custLinFactNeighborY="-1467">
        <dgm:presLayoutVars>
          <dgm:bulletEnabled val="1"/>
        </dgm:presLayoutVars>
      </dgm:prSet>
      <dgm:spPr/>
      <dgm:t>
        <a:bodyPr/>
        <a:lstStyle/>
        <a:p>
          <a:endParaRPr lang="en-US"/>
        </a:p>
      </dgm:t>
    </dgm:pt>
    <dgm:pt modelId="{0343F8D3-31C2-4189-96CA-8BB55EBA02C7}" type="pres">
      <dgm:prSet presAssocID="{29DDDBD5-025A-4DC3-A2ED-F33989535191}" presName="invisiNode" presStyleLbl="node1" presStyleIdx="1" presStyleCnt="4"/>
      <dgm:spPr/>
    </dgm:pt>
    <dgm:pt modelId="{756E1E05-F422-4DAC-A0B4-7B8338C0305A}" type="pres">
      <dgm:prSet presAssocID="{29DDDBD5-025A-4DC3-A2ED-F33989535191}"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solidFill>
            <a:schemeClr val="bg1"/>
          </a:solidFill>
        </a:ln>
        <a:scene3d>
          <a:camera prst="perspectiveRight"/>
          <a:lightRig rig="threePt" dir="t"/>
        </a:scene3d>
        <a:sp3d>
          <a:bevelT w="139700" h="139700" prst="divot"/>
        </a:sp3d>
      </dgm:spPr>
    </dgm:pt>
    <dgm:pt modelId="{62EED08A-0912-4DB5-B8B0-C35D17F7BB00}" type="pres">
      <dgm:prSet presAssocID="{973049E3-8961-45DD-9DD2-D3BCC1728110}" presName="sibTrans" presStyleLbl="sibTrans2D1" presStyleIdx="0" presStyleCnt="0"/>
      <dgm:spPr/>
      <dgm:t>
        <a:bodyPr/>
        <a:lstStyle/>
        <a:p>
          <a:endParaRPr lang="en-US"/>
        </a:p>
      </dgm:t>
    </dgm:pt>
    <dgm:pt modelId="{F4D6CB6A-D7FB-4E26-BA05-72492F889E2D}" type="pres">
      <dgm:prSet presAssocID="{03145C6D-FA3D-4CB4-9B9F-A3FBF400C38B}" presName="compNode" presStyleCnt="0"/>
      <dgm:spPr/>
    </dgm:pt>
    <dgm:pt modelId="{B505AD68-A75F-41C4-A0B8-FEE3FEB0E400}" type="pres">
      <dgm:prSet presAssocID="{03145C6D-FA3D-4CB4-9B9F-A3FBF400C38B}" presName="node" presStyleLbl="node1" presStyleIdx="2" presStyleCnt="4" custScaleY="107135" custLinFactNeighborX="-913" custLinFactNeighborY="1036">
        <dgm:presLayoutVars>
          <dgm:bulletEnabled val="1"/>
        </dgm:presLayoutVars>
      </dgm:prSet>
      <dgm:spPr/>
      <dgm:t>
        <a:bodyPr/>
        <a:lstStyle/>
        <a:p>
          <a:endParaRPr lang="en-US"/>
        </a:p>
      </dgm:t>
    </dgm:pt>
    <dgm:pt modelId="{30FABDC8-02F1-4BF4-A73D-6F12C768524C}" type="pres">
      <dgm:prSet presAssocID="{03145C6D-FA3D-4CB4-9B9F-A3FBF400C38B}" presName="invisiNode" presStyleLbl="node1" presStyleIdx="2" presStyleCnt="4"/>
      <dgm:spPr/>
    </dgm:pt>
    <dgm:pt modelId="{FEB0208F-7383-4AFB-9AFB-0B12906C9640}" type="pres">
      <dgm:prSet presAssocID="{03145C6D-FA3D-4CB4-9B9F-A3FBF400C38B}"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a:solidFill>
            <a:schemeClr val="bg1"/>
          </a:solidFill>
        </a:ln>
        <a:scene3d>
          <a:camera prst="perspectiveRight"/>
          <a:lightRig rig="threePt" dir="t"/>
        </a:scene3d>
        <a:sp3d>
          <a:bevelT w="139700" h="139700" prst="divot"/>
        </a:sp3d>
      </dgm:spPr>
    </dgm:pt>
    <dgm:pt modelId="{9A4FF470-63F5-47E2-A2FC-B97F58B1394E}" type="pres">
      <dgm:prSet presAssocID="{B831803C-5205-4B05-8DD1-513C612D3E3E}" presName="sibTrans" presStyleLbl="sibTrans2D1" presStyleIdx="0" presStyleCnt="0"/>
      <dgm:spPr/>
      <dgm:t>
        <a:bodyPr/>
        <a:lstStyle/>
        <a:p>
          <a:endParaRPr lang="en-US"/>
        </a:p>
      </dgm:t>
    </dgm:pt>
    <dgm:pt modelId="{05E44931-9272-482A-B13E-8B371D615975}" type="pres">
      <dgm:prSet presAssocID="{CD96C797-F9EA-434D-9CA2-D5E31E242D4F}" presName="compNode" presStyleCnt="0"/>
      <dgm:spPr/>
    </dgm:pt>
    <dgm:pt modelId="{EAA23F13-B87A-4BE2-8DBB-76EFBA7CBB8F}" type="pres">
      <dgm:prSet presAssocID="{CD96C797-F9EA-434D-9CA2-D5E31E242D4F}" presName="node" presStyleLbl="node1" presStyleIdx="3" presStyleCnt="4" custScaleY="107494">
        <dgm:presLayoutVars>
          <dgm:bulletEnabled val="1"/>
        </dgm:presLayoutVars>
      </dgm:prSet>
      <dgm:spPr/>
      <dgm:t>
        <a:bodyPr/>
        <a:lstStyle/>
        <a:p>
          <a:endParaRPr lang="en-US"/>
        </a:p>
      </dgm:t>
    </dgm:pt>
    <dgm:pt modelId="{C2CB7455-F575-48B6-9B57-A99E3F3C63A9}" type="pres">
      <dgm:prSet presAssocID="{CD96C797-F9EA-434D-9CA2-D5E31E242D4F}" presName="invisiNode" presStyleLbl="node1" presStyleIdx="3" presStyleCnt="4"/>
      <dgm:spPr/>
    </dgm:pt>
    <dgm:pt modelId="{8A1785EB-A78A-4E8A-946D-95A0D40CE59D}" type="pres">
      <dgm:prSet presAssocID="{CD96C797-F9EA-434D-9CA2-D5E31E242D4F}"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a:solidFill>
            <a:schemeClr val="bg1"/>
          </a:solidFill>
        </a:ln>
        <a:scene3d>
          <a:camera prst="perspectiveRight"/>
          <a:lightRig rig="threePt" dir="t"/>
        </a:scene3d>
        <a:sp3d>
          <a:bevelT w="139700" h="139700" prst="divot"/>
        </a:sp3d>
      </dgm:spPr>
    </dgm:pt>
  </dgm:ptLst>
  <dgm:cxnLst>
    <dgm:cxn modelId="{FD9294A9-21EA-4DC9-8FBF-2F45EF1B9C36}" type="presOf" srcId="{973049E3-8961-45DD-9DD2-D3BCC1728110}" destId="{62EED08A-0912-4DB5-B8B0-C35D17F7BB00}" srcOrd="0" destOrd="0" presId="urn:microsoft.com/office/officeart/2005/8/layout/pList2"/>
    <dgm:cxn modelId="{F0A3DD2B-882C-449B-85CC-334F91E3F6DE}" type="presOf" srcId="{B100192B-3231-47C8-886C-4B654830E73B}" destId="{0747ACB2-4B6B-4508-92D7-EA4D4A76F360}" srcOrd="0" destOrd="0" presId="urn:microsoft.com/office/officeart/2005/8/layout/pList2"/>
    <dgm:cxn modelId="{3DF9E4F4-961A-4734-B981-15F26252D2B6}" type="presOf" srcId="{CD96C797-F9EA-434D-9CA2-D5E31E242D4F}" destId="{EAA23F13-B87A-4BE2-8DBB-76EFBA7CBB8F}" srcOrd="0" destOrd="0" presId="urn:microsoft.com/office/officeart/2005/8/layout/pList2"/>
    <dgm:cxn modelId="{1250CDBD-F47B-4A3D-983D-B7D08FBF96B7}" type="presOf" srcId="{29DDDBD5-025A-4DC3-A2ED-F33989535191}" destId="{F125250E-E253-46FC-A843-1CA72B75EE4A}" srcOrd="0" destOrd="0" presId="urn:microsoft.com/office/officeart/2005/8/layout/pList2"/>
    <dgm:cxn modelId="{9828F030-EE27-4A2C-BB7A-BC94807A652B}" srcId="{B100192B-3231-47C8-886C-4B654830E73B}" destId="{CD96C797-F9EA-434D-9CA2-D5E31E242D4F}" srcOrd="3" destOrd="0" parTransId="{8C635978-6A1D-4EBE-89DE-B5E316BFA1D4}" sibTransId="{A6EDE733-6742-47C8-B5E1-4ECE099A9F47}"/>
    <dgm:cxn modelId="{21ED3897-8A1C-4CD9-86E3-B81DF5B3E2DE}" type="presOf" srcId="{B831803C-5205-4B05-8DD1-513C612D3E3E}" destId="{9A4FF470-63F5-47E2-A2FC-B97F58B1394E}" srcOrd="0" destOrd="0" presId="urn:microsoft.com/office/officeart/2005/8/layout/pList2"/>
    <dgm:cxn modelId="{3F025239-EA6E-4654-9E38-023E593D70F3}" srcId="{B100192B-3231-47C8-886C-4B654830E73B}" destId="{03145C6D-FA3D-4CB4-9B9F-A3FBF400C38B}" srcOrd="2" destOrd="0" parTransId="{AED9F6E6-76C5-4DE5-A5F2-9B19BDF515DB}" sibTransId="{B831803C-5205-4B05-8DD1-513C612D3E3E}"/>
    <dgm:cxn modelId="{652E0DCD-CCC9-4691-9BA8-FAEF40998CBC}" type="presOf" srcId="{03145C6D-FA3D-4CB4-9B9F-A3FBF400C38B}" destId="{B505AD68-A75F-41C4-A0B8-FEE3FEB0E400}" srcOrd="0" destOrd="0" presId="urn:microsoft.com/office/officeart/2005/8/layout/pList2"/>
    <dgm:cxn modelId="{036ED434-E318-4C6A-9208-09F2E0BAE880}" type="presOf" srcId="{417DA1EE-2ECF-4B34-9C2B-C4AA0A8ECE2B}" destId="{1F4DDEB8-1B07-4414-B0E5-6D80B4E56BAB}" srcOrd="0" destOrd="0" presId="urn:microsoft.com/office/officeart/2005/8/layout/pList2"/>
    <dgm:cxn modelId="{217533F6-367C-4E38-B5C0-D19AA923D648}" srcId="{B100192B-3231-47C8-886C-4B654830E73B}" destId="{7CD15DA3-14E2-4352-A648-570B085377A7}" srcOrd="0" destOrd="0" parTransId="{EE649768-334D-40EB-876E-D8C568EE185A}" sibTransId="{417DA1EE-2ECF-4B34-9C2B-C4AA0A8ECE2B}"/>
    <dgm:cxn modelId="{EB28C167-DD25-4E41-8717-C862EAECA0D5}" type="presOf" srcId="{7CD15DA3-14E2-4352-A648-570B085377A7}" destId="{4D62DBB5-78DB-4F46-9D64-0E97F64A1B19}" srcOrd="0" destOrd="0" presId="urn:microsoft.com/office/officeart/2005/8/layout/pList2"/>
    <dgm:cxn modelId="{C60696C3-417F-4CFE-8B50-722E425C5039}" srcId="{B100192B-3231-47C8-886C-4B654830E73B}" destId="{29DDDBD5-025A-4DC3-A2ED-F33989535191}" srcOrd="1" destOrd="0" parTransId="{48BB08EB-A4D6-446E-BD9C-3C7B7B55D109}" sibTransId="{973049E3-8961-45DD-9DD2-D3BCC1728110}"/>
    <dgm:cxn modelId="{1627567E-CD30-4F15-A1C4-926462938694}" type="presParOf" srcId="{0747ACB2-4B6B-4508-92D7-EA4D4A76F360}" destId="{66F94CA3-0B65-4FC4-9463-7E2AA775FAB7}" srcOrd="0" destOrd="0" presId="urn:microsoft.com/office/officeart/2005/8/layout/pList2"/>
    <dgm:cxn modelId="{CAB1D1B3-1529-4B30-A4FD-8F161C6A95DA}" type="presParOf" srcId="{0747ACB2-4B6B-4508-92D7-EA4D4A76F360}" destId="{DDFCFC3F-123D-4985-86CA-C51B958594A8}" srcOrd="1" destOrd="0" presId="urn:microsoft.com/office/officeart/2005/8/layout/pList2"/>
    <dgm:cxn modelId="{3EB415C9-C72F-4A9B-A2C5-78752AF9ADEA}" type="presParOf" srcId="{DDFCFC3F-123D-4985-86CA-C51B958594A8}" destId="{3B5B70D5-A3B6-410F-A08F-26EC24EDA752}" srcOrd="0" destOrd="0" presId="urn:microsoft.com/office/officeart/2005/8/layout/pList2"/>
    <dgm:cxn modelId="{09286CC1-F8D1-44DB-8CB3-F83B39F9DBE7}" type="presParOf" srcId="{3B5B70D5-A3B6-410F-A08F-26EC24EDA752}" destId="{4D62DBB5-78DB-4F46-9D64-0E97F64A1B19}" srcOrd="0" destOrd="0" presId="urn:microsoft.com/office/officeart/2005/8/layout/pList2"/>
    <dgm:cxn modelId="{7312C6B3-9D64-409E-ABB3-0DF334033202}" type="presParOf" srcId="{3B5B70D5-A3B6-410F-A08F-26EC24EDA752}" destId="{F56BA123-3435-451D-B753-378C869DA89E}" srcOrd="1" destOrd="0" presId="urn:microsoft.com/office/officeart/2005/8/layout/pList2"/>
    <dgm:cxn modelId="{E379FA31-5A43-4DBA-B771-4BB7299ED464}" type="presParOf" srcId="{3B5B70D5-A3B6-410F-A08F-26EC24EDA752}" destId="{7350E5AC-2D08-4469-A0D3-245E7B4F375F}" srcOrd="2" destOrd="0" presId="urn:microsoft.com/office/officeart/2005/8/layout/pList2"/>
    <dgm:cxn modelId="{720B416E-11C1-4DD1-A74A-D0C661EB0222}" type="presParOf" srcId="{DDFCFC3F-123D-4985-86CA-C51B958594A8}" destId="{1F4DDEB8-1B07-4414-B0E5-6D80B4E56BAB}" srcOrd="1" destOrd="0" presId="urn:microsoft.com/office/officeart/2005/8/layout/pList2"/>
    <dgm:cxn modelId="{00770360-A266-41BD-8BDD-09D3C2C0F221}" type="presParOf" srcId="{DDFCFC3F-123D-4985-86CA-C51B958594A8}" destId="{C1309972-8E08-4498-9C50-A668232744C6}" srcOrd="2" destOrd="0" presId="urn:microsoft.com/office/officeart/2005/8/layout/pList2"/>
    <dgm:cxn modelId="{952F6310-5636-4F91-A4CA-DE76BC3B282F}" type="presParOf" srcId="{C1309972-8E08-4498-9C50-A668232744C6}" destId="{F125250E-E253-46FC-A843-1CA72B75EE4A}" srcOrd="0" destOrd="0" presId="urn:microsoft.com/office/officeart/2005/8/layout/pList2"/>
    <dgm:cxn modelId="{887D4A2A-D830-44D5-974E-B7EC21851330}" type="presParOf" srcId="{C1309972-8E08-4498-9C50-A668232744C6}" destId="{0343F8D3-31C2-4189-96CA-8BB55EBA02C7}" srcOrd="1" destOrd="0" presId="urn:microsoft.com/office/officeart/2005/8/layout/pList2"/>
    <dgm:cxn modelId="{83DBE61A-849A-4CB3-B1A8-418D17164A09}" type="presParOf" srcId="{C1309972-8E08-4498-9C50-A668232744C6}" destId="{756E1E05-F422-4DAC-A0B4-7B8338C0305A}" srcOrd="2" destOrd="0" presId="urn:microsoft.com/office/officeart/2005/8/layout/pList2"/>
    <dgm:cxn modelId="{0497F5FF-9658-41B9-A068-ABE4BF77444B}" type="presParOf" srcId="{DDFCFC3F-123D-4985-86CA-C51B958594A8}" destId="{62EED08A-0912-4DB5-B8B0-C35D17F7BB00}" srcOrd="3" destOrd="0" presId="urn:microsoft.com/office/officeart/2005/8/layout/pList2"/>
    <dgm:cxn modelId="{9700B59A-D445-4188-ADD1-22CB1B3973D2}" type="presParOf" srcId="{DDFCFC3F-123D-4985-86CA-C51B958594A8}" destId="{F4D6CB6A-D7FB-4E26-BA05-72492F889E2D}" srcOrd="4" destOrd="0" presId="urn:microsoft.com/office/officeart/2005/8/layout/pList2"/>
    <dgm:cxn modelId="{DBE92C57-9F29-47AA-AC11-14704EE29456}" type="presParOf" srcId="{F4D6CB6A-D7FB-4E26-BA05-72492F889E2D}" destId="{B505AD68-A75F-41C4-A0B8-FEE3FEB0E400}" srcOrd="0" destOrd="0" presId="urn:microsoft.com/office/officeart/2005/8/layout/pList2"/>
    <dgm:cxn modelId="{5BA50C96-3B67-493F-B8FB-8B85B5722FAC}" type="presParOf" srcId="{F4D6CB6A-D7FB-4E26-BA05-72492F889E2D}" destId="{30FABDC8-02F1-4BF4-A73D-6F12C768524C}" srcOrd="1" destOrd="0" presId="urn:microsoft.com/office/officeart/2005/8/layout/pList2"/>
    <dgm:cxn modelId="{C6D55F6F-2145-4F45-9BED-5BEA00146DAA}" type="presParOf" srcId="{F4D6CB6A-D7FB-4E26-BA05-72492F889E2D}" destId="{FEB0208F-7383-4AFB-9AFB-0B12906C9640}" srcOrd="2" destOrd="0" presId="urn:microsoft.com/office/officeart/2005/8/layout/pList2"/>
    <dgm:cxn modelId="{1EA9E1EA-C690-4A5D-A374-14D404503427}" type="presParOf" srcId="{DDFCFC3F-123D-4985-86CA-C51B958594A8}" destId="{9A4FF470-63F5-47E2-A2FC-B97F58B1394E}" srcOrd="5" destOrd="0" presId="urn:microsoft.com/office/officeart/2005/8/layout/pList2"/>
    <dgm:cxn modelId="{B9021072-B2F4-4E9D-A1EE-CB2CC6C1A478}" type="presParOf" srcId="{DDFCFC3F-123D-4985-86CA-C51B958594A8}" destId="{05E44931-9272-482A-B13E-8B371D615975}" srcOrd="6" destOrd="0" presId="urn:microsoft.com/office/officeart/2005/8/layout/pList2"/>
    <dgm:cxn modelId="{E87AC52D-48D7-40E7-AA95-0EFADF12EAD5}" type="presParOf" srcId="{05E44931-9272-482A-B13E-8B371D615975}" destId="{EAA23F13-B87A-4BE2-8DBB-76EFBA7CBB8F}" srcOrd="0" destOrd="0" presId="urn:microsoft.com/office/officeart/2005/8/layout/pList2"/>
    <dgm:cxn modelId="{279D3FDF-666B-4C34-89A5-D39E8A73AE33}" type="presParOf" srcId="{05E44931-9272-482A-B13E-8B371D615975}" destId="{C2CB7455-F575-48B6-9B57-A99E3F3C63A9}" srcOrd="1" destOrd="0" presId="urn:microsoft.com/office/officeart/2005/8/layout/pList2"/>
    <dgm:cxn modelId="{E5D4E405-15B6-49BE-99D5-A2B7BFE511D3}" type="presParOf" srcId="{05E44931-9272-482A-B13E-8B371D615975}" destId="{8A1785EB-A78A-4E8A-946D-95A0D40CE59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94CA3-0B65-4FC4-9463-7E2AA775FAB7}">
      <dsp:nvSpPr>
        <dsp:cNvPr id="0" name=""/>
        <dsp:cNvSpPr/>
      </dsp:nvSpPr>
      <dsp:spPr>
        <a:xfrm>
          <a:off x="0" y="0"/>
          <a:ext cx="8534400" cy="2708910"/>
        </a:xfrm>
        <a:prstGeom prst="roundRect">
          <a:avLst>
            <a:gd name="adj" fmla="val 10000"/>
          </a:avLst>
        </a:prstGeom>
        <a:noFill/>
        <a:ln w="12700" cap="flat" cmpd="sng" algn="ctr">
          <a:solidFill>
            <a:schemeClr val="bg1"/>
          </a:solidFill>
          <a:prstDash val="solid"/>
        </a:ln>
        <a:effectLst>
          <a:outerShdw blurRad="95000" rotWithShape="0">
            <a:srgbClr val="000000">
              <a:alpha val="50000"/>
            </a:srgbClr>
          </a:outerShdw>
          <a:softEdge rad="12700"/>
        </a:effectLst>
      </dsp:spPr>
      <dsp:style>
        <a:lnRef idx="1">
          <a:schemeClr val="dk1"/>
        </a:lnRef>
        <a:fillRef idx="3">
          <a:schemeClr val="dk1"/>
        </a:fillRef>
        <a:effectRef idx="2">
          <a:schemeClr val="dk1"/>
        </a:effectRef>
        <a:fontRef idx="minor">
          <a:schemeClr val="lt1"/>
        </a:fontRef>
      </dsp:style>
    </dsp:sp>
    <dsp:sp modelId="{7350E5AC-2D08-4469-A0D3-245E7B4F375F}">
      <dsp:nvSpPr>
        <dsp:cNvPr id="0" name=""/>
        <dsp:cNvSpPr/>
      </dsp:nvSpPr>
      <dsp:spPr>
        <a:xfrm>
          <a:off x="401122" y="302129"/>
          <a:ext cx="1798175" cy="19865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3810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4D62DBB5-78DB-4F46-9D64-0E97F64A1B19}">
      <dsp:nvSpPr>
        <dsp:cNvPr id="0" name=""/>
        <dsp:cNvSpPr/>
      </dsp:nvSpPr>
      <dsp:spPr>
        <a:xfrm rot="10800000">
          <a:off x="259956" y="2531735"/>
          <a:ext cx="2080507" cy="3547122"/>
        </a:xfrm>
        <a:prstGeom prst="round2SameRect">
          <a:avLst>
            <a:gd name="adj1" fmla="val 10500"/>
            <a:gd name="adj2" fmla="val 0"/>
          </a:avLst>
        </a:prstGeom>
        <a:solidFill>
          <a:schemeClr val="bg1">
            <a:lumMod val="50000"/>
            <a:lumOff val="50000"/>
          </a:schemeClr>
        </a:solidFill>
        <a:ln w="38100" cap="flat" cmpd="sng" algn="ctr">
          <a:solidFill>
            <a:schemeClr val="bg1"/>
          </a:solidFill>
          <a:prstDash val="solid"/>
        </a:ln>
        <a:effectLst/>
        <a:scene3d>
          <a:camera prst="perspective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smtClean="0"/>
            <a:t>Mathematics</a:t>
          </a:r>
          <a:endParaRPr lang="en-US" sz="2000" b="1" kern="1200" dirty="0" smtClean="0"/>
        </a:p>
        <a:p>
          <a:pPr lvl="0" algn="ctr" defTabSz="889000">
            <a:lnSpc>
              <a:spcPct val="90000"/>
            </a:lnSpc>
            <a:spcBef>
              <a:spcPct val="0"/>
            </a:spcBef>
            <a:spcAft>
              <a:spcPct val="35000"/>
            </a:spcAft>
          </a:pPr>
          <a:r>
            <a:rPr lang="en-US" sz="1600" kern="1200" dirty="0" smtClean="0"/>
            <a:t>Ancient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1650 – 1548</a:t>
          </a:r>
        </a:p>
        <a:p>
          <a:pPr lvl="0" algn="ctr" defTabSz="889000">
            <a:lnSpc>
              <a:spcPct val="90000"/>
            </a:lnSpc>
            <a:spcBef>
              <a:spcPct val="0"/>
            </a:spcBef>
            <a:spcAft>
              <a:spcPct val="35000"/>
            </a:spcAft>
          </a:pPr>
          <a:r>
            <a:rPr lang="en-US" sz="1800" kern="1200" dirty="0" smtClean="0"/>
            <a:t>BCE - CE</a:t>
          </a:r>
          <a:endParaRPr lang="en-US" sz="1800" kern="1200" dirty="0"/>
        </a:p>
      </dsp:txBody>
      <dsp:txXfrm rot="10800000">
        <a:off x="323939" y="2531735"/>
        <a:ext cx="1952541" cy="3483139"/>
      </dsp:txXfrm>
    </dsp:sp>
    <dsp:sp modelId="{756E1E05-F422-4DAC-A0B4-7B8338C0305A}">
      <dsp:nvSpPr>
        <dsp:cNvPr id="0" name=""/>
        <dsp:cNvSpPr/>
      </dsp:nvSpPr>
      <dsp:spPr>
        <a:xfrm>
          <a:off x="2520281" y="312608"/>
          <a:ext cx="1798175" cy="19865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3810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F125250E-E253-46FC-A843-1CA72B75EE4A}">
      <dsp:nvSpPr>
        <dsp:cNvPr id="0" name=""/>
        <dsp:cNvSpPr/>
      </dsp:nvSpPr>
      <dsp:spPr>
        <a:xfrm rot="10800000">
          <a:off x="2497714" y="2514602"/>
          <a:ext cx="1798175" cy="3505206"/>
        </a:xfrm>
        <a:prstGeom prst="round2SameRect">
          <a:avLst>
            <a:gd name="adj1" fmla="val 10500"/>
            <a:gd name="adj2" fmla="val 0"/>
          </a:avLst>
        </a:prstGeom>
        <a:solidFill>
          <a:schemeClr val="bg1">
            <a:lumMod val="50000"/>
            <a:lumOff val="50000"/>
          </a:schemeClr>
        </a:solidFill>
        <a:ln w="3810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Algebra I</a:t>
          </a:r>
        </a:p>
        <a:p>
          <a:pPr lvl="0" algn="ctr" defTabSz="889000">
            <a:lnSpc>
              <a:spcPct val="90000"/>
            </a:lnSpc>
            <a:spcBef>
              <a:spcPct val="0"/>
            </a:spcBef>
            <a:spcAft>
              <a:spcPct val="35000"/>
            </a:spcAft>
          </a:pPr>
          <a:r>
            <a:rPr lang="en-US" sz="1600" kern="1200" dirty="0" smtClean="0"/>
            <a:t>Renaissance Era</a:t>
          </a:r>
        </a:p>
        <a:p>
          <a:pPr lvl="0" algn="ctr" defTabSz="889000">
            <a:lnSpc>
              <a:spcPct val="90000"/>
            </a:lnSpc>
            <a:spcBef>
              <a:spcPct val="0"/>
            </a:spcBef>
            <a:spcAft>
              <a:spcPct val="35000"/>
            </a:spcAft>
          </a:pPr>
          <a:r>
            <a:rPr lang="en-US" sz="1600" kern="1200" dirty="0" smtClean="0"/>
            <a:t> </a:t>
          </a:r>
        </a:p>
        <a:p>
          <a:pPr lvl="0" algn="ctr" defTabSz="889000">
            <a:lnSpc>
              <a:spcPct val="90000"/>
            </a:lnSpc>
            <a:spcBef>
              <a:spcPct val="0"/>
            </a:spcBef>
            <a:spcAft>
              <a:spcPct val="35000"/>
            </a:spcAft>
          </a:pPr>
          <a:r>
            <a:rPr lang="en-US" sz="1800" kern="1200" dirty="0" smtClean="0"/>
            <a:t>1564 - 1731</a:t>
          </a:r>
        </a:p>
      </dsp:txBody>
      <dsp:txXfrm rot="10800000">
        <a:off x="2553014" y="2514602"/>
        <a:ext cx="1687575" cy="3449906"/>
      </dsp:txXfrm>
    </dsp:sp>
    <dsp:sp modelId="{FEB0208F-7383-4AFB-9AFB-0B12906C9640}">
      <dsp:nvSpPr>
        <dsp:cNvPr id="0" name=""/>
        <dsp:cNvSpPr/>
      </dsp:nvSpPr>
      <dsp:spPr>
        <a:xfrm>
          <a:off x="4498274" y="302129"/>
          <a:ext cx="1798175" cy="198653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3810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B505AD68-A75F-41C4-A0B8-FEE3FEB0E400}">
      <dsp:nvSpPr>
        <dsp:cNvPr id="0" name=""/>
        <dsp:cNvSpPr/>
      </dsp:nvSpPr>
      <dsp:spPr>
        <a:xfrm rot="10800000">
          <a:off x="4481857" y="2531735"/>
          <a:ext cx="1798175" cy="3547122"/>
        </a:xfrm>
        <a:prstGeom prst="round2SameRect">
          <a:avLst>
            <a:gd name="adj1" fmla="val 10500"/>
            <a:gd name="adj2" fmla="val 0"/>
          </a:avLst>
        </a:prstGeom>
        <a:solidFill>
          <a:schemeClr val="bg1">
            <a:lumMod val="50000"/>
            <a:lumOff val="50000"/>
          </a:schemeClr>
        </a:solidFill>
        <a:ln w="3810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Geometry</a:t>
          </a:r>
        </a:p>
        <a:p>
          <a:pPr lvl="0" algn="ctr" defTabSz="889000">
            <a:lnSpc>
              <a:spcPct val="90000"/>
            </a:lnSpc>
            <a:spcBef>
              <a:spcPct val="0"/>
            </a:spcBef>
            <a:spcAft>
              <a:spcPct val="35000"/>
            </a:spcAft>
          </a:pPr>
          <a:r>
            <a:rPr lang="en-US" sz="1600" kern="1200" dirty="0" smtClean="0"/>
            <a:t>Industrial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1736 – 1856 </a:t>
          </a:r>
          <a:endParaRPr lang="en-US" sz="1800" kern="1200" dirty="0"/>
        </a:p>
      </dsp:txBody>
      <dsp:txXfrm rot="10800000">
        <a:off x="4537157" y="2531735"/>
        <a:ext cx="1687575" cy="3491822"/>
      </dsp:txXfrm>
    </dsp:sp>
    <dsp:sp modelId="{8A1785EB-A78A-4E8A-946D-95A0D40CE59D}">
      <dsp:nvSpPr>
        <dsp:cNvPr id="0" name=""/>
        <dsp:cNvSpPr/>
      </dsp:nvSpPr>
      <dsp:spPr>
        <a:xfrm>
          <a:off x="6476267" y="299158"/>
          <a:ext cx="1798175" cy="198653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w="3810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EAA23F13-B87A-4BE2-8DBB-76EFBA7CBB8F}">
      <dsp:nvSpPr>
        <dsp:cNvPr id="0" name=""/>
        <dsp:cNvSpPr/>
      </dsp:nvSpPr>
      <dsp:spPr>
        <a:xfrm rot="10800000">
          <a:off x="6476267" y="2522821"/>
          <a:ext cx="1798175" cy="3559008"/>
        </a:xfrm>
        <a:prstGeom prst="round2SameRect">
          <a:avLst>
            <a:gd name="adj1" fmla="val 10500"/>
            <a:gd name="adj2" fmla="val 0"/>
          </a:avLst>
        </a:prstGeom>
        <a:solidFill>
          <a:schemeClr val="bg1">
            <a:lumMod val="50000"/>
            <a:lumOff val="50000"/>
          </a:schemeClr>
        </a:solidFill>
        <a:ln w="3810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APA</a:t>
          </a:r>
          <a:endParaRPr lang="en-US" sz="2000" b="1" kern="1200" dirty="0" smtClean="0"/>
        </a:p>
        <a:p>
          <a:pPr lvl="0" algn="ctr" defTabSz="889000">
            <a:lnSpc>
              <a:spcPct val="90000"/>
            </a:lnSpc>
            <a:spcBef>
              <a:spcPct val="0"/>
            </a:spcBef>
            <a:spcAft>
              <a:spcPct val="35000"/>
            </a:spcAft>
          </a:pPr>
          <a:r>
            <a:rPr lang="en-US" sz="1600" kern="1200" dirty="0" smtClean="0"/>
            <a:t>Modern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1860 – Present</a:t>
          </a:r>
        </a:p>
        <a:p>
          <a:pPr lvl="0" algn="ctr" defTabSz="889000">
            <a:lnSpc>
              <a:spcPct val="90000"/>
            </a:lnSpc>
            <a:spcBef>
              <a:spcPct val="0"/>
            </a:spcBef>
            <a:spcAft>
              <a:spcPct val="35000"/>
            </a:spcAft>
          </a:pPr>
          <a:endParaRPr lang="en-US" sz="2700" kern="1200" dirty="0"/>
        </a:p>
      </dsp:txBody>
      <dsp:txXfrm rot="10800000">
        <a:off x="6531567" y="2522821"/>
        <a:ext cx="1687575" cy="350370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59A66-579E-40A4-ACE6-BFBB691FEFA5}" type="datetimeFigureOut">
              <a:rPr lang="en-US" smtClean="0"/>
              <a:t>8/29/2017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CD8F7-80D4-4AFF-A16F-2E552DAB8B47}" type="slidenum">
              <a:rPr lang="en-US" smtClean="0"/>
              <a:t>‹#›</a:t>
            </a:fld>
            <a:endParaRPr lang="en-US"/>
          </a:p>
        </p:txBody>
      </p:sp>
    </p:spTree>
    <p:extLst>
      <p:ext uri="{BB962C8B-B14F-4D97-AF65-F5344CB8AC3E}">
        <p14:creationId xmlns:p14="http://schemas.microsoft.com/office/powerpoint/2010/main" val="7743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CD8F7-80D4-4AFF-A16F-2E552DAB8B47}" type="slidenum">
              <a:rPr lang="en-US" smtClean="0"/>
              <a:t>5</a:t>
            </a:fld>
            <a:endParaRPr lang="en-US"/>
          </a:p>
        </p:txBody>
      </p:sp>
    </p:spTree>
    <p:extLst>
      <p:ext uri="{BB962C8B-B14F-4D97-AF65-F5344CB8AC3E}">
        <p14:creationId xmlns:p14="http://schemas.microsoft.com/office/powerpoint/2010/main" val="55452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FA28649-4F9A-413F-9CFC-246686281567}" type="datetimeFigureOut">
              <a:rPr lang="en-US" smtClean="0"/>
              <a:t>8/29/2017</a:t>
            </a:fld>
            <a:endParaRPr lang="en-US"/>
          </a:p>
        </p:txBody>
      </p:sp>
      <p:sp>
        <p:nvSpPr>
          <p:cNvPr id="16" name="Slide Number Placeholder 15"/>
          <p:cNvSpPr>
            <a:spLocks noGrp="1"/>
          </p:cNvSpPr>
          <p:nvPr>
            <p:ph type="sldNum" sz="quarter" idx="11"/>
          </p:nvPr>
        </p:nvSpPr>
        <p:spPr/>
        <p:txBody>
          <a:bodyPr/>
          <a:lstStyle/>
          <a:p>
            <a:fld id="{9995B150-F99E-4840-8D46-E049A467EF2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A28649-4F9A-413F-9CFC-246686281567}"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5B150-F99E-4840-8D46-E049A467EF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A28649-4F9A-413F-9CFC-246686281567}"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5B150-F99E-4840-8D46-E049A467EF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FA28649-4F9A-413F-9CFC-246686281567}" type="datetimeFigureOut">
              <a:rPr lang="en-US" smtClean="0"/>
              <a:t>8/29/2017</a:t>
            </a:fld>
            <a:endParaRPr lang="en-US"/>
          </a:p>
        </p:txBody>
      </p:sp>
      <p:sp>
        <p:nvSpPr>
          <p:cNvPr id="15" name="Slide Number Placeholder 14"/>
          <p:cNvSpPr>
            <a:spLocks noGrp="1"/>
          </p:cNvSpPr>
          <p:nvPr>
            <p:ph type="sldNum" sz="quarter" idx="15"/>
          </p:nvPr>
        </p:nvSpPr>
        <p:spPr/>
        <p:txBody>
          <a:bodyPr/>
          <a:lstStyle>
            <a:lvl1pPr algn="ctr">
              <a:defRPr/>
            </a:lvl1pPr>
          </a:lstStyle>
          <a:p>
            <a:fld id="{9995B150-F99E-4840-8D46-E049A467EF2C}"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A28649-4F9A-413F-9CFC-246686281567}"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5B150-F99E-4840-8D46-E049A467EF2C}"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A28649-4F9A-413F-9CFC-246686281567}"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5B150-F99E-4840-8D46-E049A467EF2C}"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995B150-F99E-4840-8D46-E049A467EF2C}"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FA28649-4F9A-413F-9CFC-246686281567}" type="datetimeFigureOut">
              <a:rPr lang="en-US" smtClean="0"/>
              <a:t>8/29/2017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A28649-4F9A-413F-9CFC-246686281567}"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5B150-F99E-4840-8D46-E049A467EF2C}"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28649-4F9A-413F-9CFC-246686281567}"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5B150-F99E-4840-8D46-E049A467EF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FA28649-4F9A-413F-9CFC-246686281567}" type="datetimeFigureOut">
              <a:rPr lang="en-US" smtClean="0"/>
              <a:t>8/29/2017</a:t>
            </a:fld>
            <a:endParaRPr lang="en-US"/>
          </a:p>
        </p:txBody>
      </p:sp>
      <p:sp>
        <p:nvSpPr>
          <p:cNvPr id="9" name="Slide Number Placeholder 8"/>
          <p:cNvSpPr>
            <a:spLocks noGrp="1"/>
          </p:cNvSpPr>
          <p:nvPr>
            <p:ph type="sldNum" sz="quarter" idx="15"/>
          </p:nvPr>
        </p:nvSpPr>
        <p:spPr/>
        <p:txBody>
          <a:bodyPr/>
          <a:lstStyle/>
          <a:p>
            <a:fld id="{9995B150-F99E-4840-8D46-E049A467EF2C}"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FA28649-4F9A-413F-9CFC-246686281567}" type="datetimeFigureOut">
              <a:rPr lang="en-US" smtClean="0"/>
              <a:t>8/29/2017</a:t>
            </a:fld>
            <a:endParaRPr lang="en-US"/>
          </a:p>
        </p:txBody>
      </p:sp>
      <p:sp>
        <p:nvSpPr>
          <p:cNvPr id="9" name="Slide Number Placeholder 8"/>
          <p:cNvSpPr>
            <a:spLocks noGrp="1"/>
          </p:cNvSpPr>
          <p:nvPr>
            <p:ph type="sldNum" sz="quarter" idx="11"/>
          </p:nvPr>
        </p:nvSpPr>
        <p:spPr/>
        <p:txBody>
          <a:bodyPr/>
          <a:lstStyle/>
          <a:p>
            <a:fld id="{9995B150-F99E-4840-8D46-E049A467EF2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FA28649-4F9A-413F-9CFC-246686281567}" type="datetimeFigureOut">
              <a:rPr lang="en-US" smtClean="0"/>
              <a:t>8/29/2017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995B150-F99E-4840-8D46-E049A467EF2C}"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71074633"/>
              </p:ext>
            </p:extLst>
          </p:nvPr>
        </p:nvGraphicFramePr>
        <p:xfrm>
          <a:off x="228600" y="457200"/>
          <a:ext cx="85344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77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85800" y="1447800"/>
            <a:ext cx="3962400" cy="4114800"/>
          </a:xfrm>
        </p:spPr>
        <p:txBody>
          <a:bodyPr>
            <a:noAutofit/>
          </a:bodyPr>
          <a:lstStyle/>
          <a:p>
            <a:pPr algn="just"/>
            <a:r>
              <a:rPr lang="en-US" b="1" dirty="0" smtClean="0"/>
              <a:t>Theodore </a:t>
            </a:r>
            <a:r>
              <a:rPr lang="en-US" b="1" dirty="0"/>
              <a:t>von Karman was a Hungarian – American mathematician, aerospace engineer and physicist.  He was active in the fields of aeronautics and astronautics. He is responsible for many key advances in aerodynamics, especially his work on supersonic and hypersonic airflow</a:t>
            </a:r>
            <a:endParaRPr lang="en-US" dirty="0"/>
          </a:p>
          <a:p>
            <a:r>
              <a:rPr lang="en-US" b="1" dirty="0"/>
              <a:t> </a:t>
            </a:r>
            <a:endParaRPr lang="en-US" dirty="0"/>
          </a:p>
          <a:p>
            <a:endParaRPr lang="en-US" dirty="0"/>
          </a:p>
        </p:txBody>
      </p:sp>
      <p:sp>
        <p:nvSpPr>
          <p:cNvPr id="2" name="Title 1"/>
          <p:cNvSpPr>
            <a:spLocks noGrp="1"/>
          </p:cNvSpPr>
          <p:nvPr>
            <p:ph type="title"/>
          </p:nvPr>
        </p:nvSpPr>
        <p:spPr>
          <a:xfrm>
            <a:off x="457200" y="273050"/>
            <a:ext cx="4267200" cy="1162050"/>
          </a:xfrm>
        </p:spPr>
        <p:txBody>
          <a:bodyPr>
            <a:noAutofit/>
          </a:bodyPr>
          <a:lstStyle/>
          <a:p>
            <a:r>
              <a:rPr lang="en-US" sz="2400" dirty="0"/>
              <a:t>Theodore Von Karman</a:t>
            </a:r>
            <a:br>
              <a:rPr lang="en-US" sz="2400" dirty="0"/>
            </a:br>
            <a:r>
              <a:rPr lang="en-US" sz="2400" dirty="0"/>
              <a:t>(May </a:t>
            </a:r>
            <a:r>
              <a:rPr lang="en-US" sz="2400" dirty="0" smtClean="0"/>
              <a:t> 11</a:t>
            </a:r>
            <a:r>
              <a:rPr lang="en-US" sz="2400" dirty="0"/>
              <a:t>, 1881 – </a:t>
            </a:r>
            <a:r>
              <a:rPr lang="en-US" sz="2400" dirty="0" smtClean="0"/>
              <a:t>May  </a:t>
            </a:r>
            <a:r>
              <a:rPr lang="en-US" sz="2400" dirty="0"/>
              <a:t>6, 1963)  </a:t>
            </a:r>
            <a:br>
              <a:rPr lang="en-US" sz="2400" dirty="0"/>
            </a:br>
            <a:endParaRPr lang="en-US" sz="2400"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029200" y="1219200"/>
            <a:ext cx="3083306" cy="4648200"/>
          </a:xfrm>
          <a:prstGeom prst="rect">
            <a:avLst/>
          </a:prstGeom>
          <a:ln>
            <a:noFill/>
          </a:ln>
          <a:effectLst>
            <a:softEdge rad="112500"/>
          </a:effectLst>
        </p:spPr>
      </p:pic>
    </p:spTree>
    <p:extLst>
      <p:ext uri="{BB962C8B-B14F-4D97-AF65-F5344CB8AC3E}">
        <p14:creationId xmlns:p14="http://schemas.microsoft.com/office/powerpoint/2010/main" val="90054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600200"/>
            <a:ext cx="2819400" cy="3505200"/>
          </a:xfrm>
        </p:spPr>
        <p:txBody>
          <a:bodyPr>
            <a:normAutofit fontScale="25000" lnSpcReduction="20000"/>
          </a:bodyPr>
          <a:lstStyle/>
          <a:p>
            <a:pPr algn="just"/>
            <a:r>
              <a:rPr lang="en-US" sz="6400" b="1" dirty="0" smtClean="0"/>
              <a:t>Emmy </a:t>
            </a:r>
            <a:r>
              <a:rPr lang="en-US" sz="6400" b="1" dirty="0"/>
              <a:t>Noether was a German, Jewish, American mathematician.  Albert Einstein called her "the most significant creative mathematical genius thus far produced since the higher education of women began." Noether escaped Germany when the Nazis took over, and taught in America for several years before her unexpected death.</a:t>
            </a:r>
            <a:endParaRPr lang="en-US" sz="6400" dirty="0"/>
          </a:p>
          <a:p>
            <a:pPr algn="just"/>
            <a:r>
              <a:rPr lang="en-US" b="1" dirty="0"/>
              <a:t> </a:t>
            </a:r>
            <a:endParaRPr lang="en-US" dirty="0"/>
          </a:p>
          <a:p>
            <a:pPr algn="just"/>
            <a:endParaRPr lang="en-US" dirty="0"/>
          </a:p>
        </p:txBody>
      </p:sp>
      <p:sp>
        <p:nvSpPr>
          <p:cNvPr id="2" name="Title 1"/>
          <p:cNvSpPr>
            <a:spLocks noGrp="1"/>
          </p:cNvSpPr>
          <p:nvPr>
            <p:ph type="title"/>
          </p:nvPr>
        </p:nvSpPr>
        <p:spPr>
          <a:xfrm>
            <a:off x="457200" y="273050"/>
            <a:ext cx="4572000" cy="1162050"/>
          </a:xfrm>
        </p:spPr>
        <p:txBody>
          <a:bodyPr>
            <a:noAutofit/>
          </a:bodyPr>
          <a:lstStyle/>
          <a:p>
            <a:r>
              <a:rPr lang="en-US" sz="2400" dirty="0"/>
              <a:t>Emmy Noether</a:t>
            </a:r>
            <a:br>
              <a:rPr lang="en-US" sz="2400" dirty="0"/>
            </a:br>
            <a:r>
              <a:rPr lang="en-US" sz="2400" dirty="0" smtClean="0"/>
              <a:t>(March  23, 1882 – April  14,  </a:t>
            </a:r>
            <a:r>
              <a:rPr lang="en-US" sz="2400" dirty="0"/>
              <a:t>1935 </a:t>
            </a:r>
            <a:r>
              <a:rPr lang="en-US" sz="2400" dirty="0" smtClean="0"/>
              <a:t>)</a:t>
            </a:r>
            <a:r>
              <a:rPr lang="en-US" sz="2400" dirty="0"/>
              <a:t/>
            </a:r>
            <a:br>
              <a:rPr lang="en-US" sz="2400" dirty="0"/>
            </a:br>
            <a:r>
              <a:rPr lang="en-US" sz="2400" dirty="0"/>
              <a:t> </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495800" y="1295400"/>
            <a:ext cx="3758145" cy="3857625"/>
          </a:xfrm>
        </p:spPr>
      </p:pic>
    </p:spTree>
    <p:extLst>
      <p:ext uri="{BB962C8B-B14F-4D97-AF65-F5344CB8AC3E}">
        <p14:creationId xmlns:p14="http://schemas.microsoft.com/office/powerpoint/2010/main" val="104359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752600"/>
            <a:ext cx="3429000" cy="4572000"/>
          </a:xfrm>
        </p:spPr>
        <p:txBody>
          <a:bodyPr>
            <a:noAutofit/>
          </a:bodyPr>
          <a:lstStyle/>
          <a:p>
            <a:pPr algn="just"/>
            <a:r>
              <a:rPr lang="en-US" sz="1400" b="1" dirty="0"/>
              <a:t> Edwin Hubble was an American astronomer who played a crucial role in establishing the field of extragalactic astronomy and is generally regarded as one of the most important observational cosmologists of the 20th century. Hubble is known for showing that the recessional velocity of a galaxy increases with its distance from the earth, implying the universe is expanding, known as "Hubble’s Law. Hubble supported the Doppler shift interpretation of the observed redshift, which led to the theory of the metric expansion of space.</a:t>
            </a:r>
            <a:endParaRPr lang="en-US" sz="1400" dirty="0"/>
          </a:p>
          <a:p>
            <a:endParaRPr lang="en-US" sz="1400" dirty="0"/>
          </a:p>
        </p:txBody>
      </p:sp>
      <p:sp>
        <p:nvSpPr>
          <p:cNvPr id="2" name="Title 1"/>
          <p:cNvSpPr>
            <a:spLocks noGrp="1"/>
          </p:cNvSpPr>
          <p:nvPr>
            <p:ph type="title"/>
          </p:nvPr>
        </p:nvSpPr>
        <p:spPr>
          <a:xfrm>
            <a:off x="685800" y="304800"/>
            <a:ext cx="6019800" cy="1162050"/>
          </a:xfrm>
        </p:spPr>
        <p:txBody>
          <a:bodyPr>
            <a:noAutofit/>
          </a:bodyPr>
          <a:lstStyle/>
          <a:p>
            <a:r>
              <a:rPr lang="en-US" sz="2400" dirty="0" smtClean="0"/>
              <a:t>Edwin </a:t>
            </a:r>
            <a:r>
              <a:rPr lang="en-US" sz="2400" dirty="0"/>
              <a:t>Hubble</a:t>
            </a:r>
            <a:br>
              <a:rPr lang="en-US" sz="2400" dirty="0"/>
            </a:br>
            <a:r>
              <a:rPr lang="en-US" sz="2400" dirty="0"/>
              <a:t>(November </a:t>
            </a:r>
            <a:r>
              <a:rPr lang="en-US" sz="2400" dirty="0" smtClean="0"/>
              <a:t> 20</a:t>
            </a:r>
            <a:r>
              <a:rPr lang="en-US" sz="2400" dirty="0"/>
              <a:t>, 1889 – September </a:t>
            </a:r>
            <a:r>
              <a:rPr lang="en-US" sz="2400" dirty="0" smtClean="0"/>
              <a:t> 28</a:t>
            </a:r>
            <a:r>
              <a:rPr lang="en-US" sz="2400" dirty="0"/>
              <a:t>, 1953</a:t>
            </a:r>
            <a:r>
              <a:rPr lang="en-US" sz="2400" dirty="0" smtClean="0"/>
              <a:t>)</a:t>
            </a:r>
            <a:endParaRPr lang="en-US" sz="2400"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495800" y="1981200"/>
            <a:ext cx="4236602"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097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600200"/>
            <a:ext cx="2971800" cy="3733800"/>
          </a:xfrm>
        </p:spPr>
        <p:txBody>
          <a:bodyPr>
            <a:noAutofit/>
          </a:bodyPr>
          <a:lstStyle/>
          <a:p>
            <a:pPr algn="just"/>
            <a:r>
              <a:rPr lang="en-US" b="1" dirty="0" smtClean="0"/>
              <a:t>John </a:t>
            </a:r>
            <a:r>
              <a:rPr lang="en-US" b="1" dirty="0"/>
              <a:t>von </a:t>
            </a:r>
            <a:r>
              <a:rPr lang="en-US" b="1" dirty="0" smtClean="0"/>
              <a:t>Neumann </a:t>
            </a:r>
            <a:r>
              <a:rPr lang="en-US" b="1" dirty="0"/>
              <a:t>was a Hungarian-American pure and applied mathematician, physicist and polymath.  He was one of the main members of the member of the Manhattan Project.  He also was important in the development of game theory and the digital computer.  </a:t>
            </a:r>
            <a:endParaRPr lang="en-US" dirty="0"/>
          </a:p>
          <a:p>
            <a:r>
              <a:rPr lang="en-US" b="1" dirty="0"/>
              <a:t> </a:t>
            </a:r>
            <a:endParaRPr lang="en-US" dirty="0"/>
          </a:p>
          <a:p>
            <a:endParaRPr lang="en-US" dirty="0"/>
          </a:p>
        </p:txBody>
      </p:sp>
      <p:sp>
        <p:nvSpPr>
          <p:cNvPr id="2" name="Title 1"/>
          <p:cNvSpPr>
            <a:spLocks noGrp="1"/>
          </p:cNvSpPr>
          <p:nvPr>
            <p:ph type="title"/>
          </p:nvPr>
        </p:nvSpPr>
        <p:spPr>
          <a:xfrm>
            <a:off x="457200" y="273050"/>
            <a:ext cx="6324600" cy="1162050"/>
          </a:xfrm>
        </p:spPr>
        <p:txBody>
          <a:bodyPr>
            <a:noAutofit/>
          </a:bodyPr>
          <a:lstStyle/>
          <a:p>
            <a:r>
              <a:rPr lang="en-US" sz="2400" dirty="0"/>
              <a:t>John Von </a:t>
            </a:r>
            <a:r>
              <a:rPr lang="en-US" sz="2400" dirty="0" smtClean="0"/>
              <a:t>Neumann</a:t>
            </a:r>
            <a:r>
              <a:rPr lang="en-US" sz="2400" dirty="0"/>
              <a:t/>
            </a:r>
            <a:br>
              <a:rPr lang="en-US" sz="2400" dirty="0"/>
            </a:br>
            <a:r>
              <a:rPr lang="en-US" sz="2400" dirty="0"/>
              <a:t>(December </a:t>
            </a:r>
            <a:r>
              <a:rPr lang="en-US" sz="2400" dirty="0" smtClean="0"/>
              <a:t> 28</a:t>
            </a:r>
            <a:r>
              <a:rPr lang="en-US" sz="2400" dirty="0"/>
              <a:t>, 1903 – February </a:t>
            </a:r>
            <a:r>
              <a:rPr lang="en-US" sz="2400" dirty="0" smtClean="0"/>
              <a:t> 8</a:t>
            </a:r>
            <a:r>
              <a:rPr lang="en-US" sz="2400" dirty="0"/>
              <a:t>, 1957)</a:t>
            </a:r>
            <a:br>
              <a:rPr lang="en-US" sz="2400" dirty="0"/>
            </a:br>
            <a:endParaRPr lang="en-US" sz="2400"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191000" y="1905000"/>
            <a:ext cx="4381500" cy="2971800"/>
          </a:xfrm>
          <a:prstGeom prst="rect">
            <a:avLst/>
          </a:prstGeom>
          <a:ln>
            <a:noFill/>
          </a:ln>
          <a:effectLst>
            <a:softEdge rad="112500"/>
          </a:effectLst>
        </p:spPr>
      </p:pic>
    </p:spTree>
    <p:extLst>
      <p:ext uri="{BB962C8B-B14F-4D97-AF65-F5344CB8AC3E}">
        <p14:creationId xmlns:p14="http://schemas.microsoft.com/office/powerpoint/2010/main" val="242919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09600" y="1676400"/>
            <a:ext cx="3276600" cy="3276600"/>
          </a:xfrm>
        </p:spPr>
        <p:txBody>
          <a:bodyPr>
            <a:normAutofit/>
          </a:bodyPr>
          <a:lstStyle/>
          <a:p>
            <a:pPr algn="just"/>
            <a:r>
              <a:rPr lang="en-US" b="1" dirty="0" smtClean="0"/>
              <a:t>Stanislaw </a:t>
            </a:r>
            <a:r>
              <a:rPr lang="en-US" b="1" dirty="0"/>
              <a:t>Ulan was </a:t>
            </a:r>
            <a:r>
              <a:rPr lang="en-US" b="1" dirty="0" smtClean="0"/>
              <a:t>a Polish-American </a:t>
            </a:r>
            <a:r>
              <a:rPr lang="en-US" b="1" dirty="0"/>
              <a:t>mathematician. He participated in America's Manhattan </a:t>
            </a:r>
            <a:r>
              <a:rPr lang="en-US" b="1" dirty="0" smtClean="0"/>
              <a:t>Project and designed some of the first </a:t>
            </a:r>
            <a:r>
              <a:rPr lang="en-US" b="1" dirty="0"/>
              <a:t>thermonuclear </a:t>
            </a:r>
            <a:r>
              <a:rPr lang="en-US" b="1" dirty="0" smtClean="0"/>
              <a:t>weapons.  He  was also one of the first people to suggest the idea of nuclear </a:t>
            </a:r>
            <a:r>
              <a:rPr lang="en-US" b="1" dirty="0"/>
              <a:t>pulse propulsion. </a:t>
            </a:r>
            <a:endParaRPr lang="en-US" dirty="0"/>
          </a:p>
        </p:txBody>
      </p:sp>
      <p:sp>
        <p:nvSpPr>
          <p:cNvPr id="2" name="Title 1"/>
          <p:cNvSpPr>
            <a:spLocks noGrp="1"/>
          </p:cNvSpPr>
          <p:nvPr>
            <p:ph type="title"/>
          </p:nvPr>
        </p:nvSpPr>
        <p:spPr>
          <a:xfrm>
            <a:off x="457200" y="273050"/>
            <a:ext cx="4267200" cy="1162050"/>
          </a:xfrm>
        </p:spPr>
        <p:txBody>
          <a:bodyPr>
            <a:normAutofit/>
          </a:bodyPr>
          <a:lstStyle/>
          <a:p>
            <a:r>
              <a:rPr lang="en-US" sz="2400" dirty="0"/>
              <a:t>Stanislaw Ulan</a:t>
            </a:r>
            <a:br>
              <a:rPr lang="en-US" sz="2400" dirty="0"/>
            </a:br>
            <a:r>
              <a:rPr lang="en-US" sz="2400" dirty="0" smtClean="0"/>
              <a:t>(April  13,  </a:t>
            </a:r>
            <a:r>
              <a:rPr lang="en-US" sz="2400" dirty="0"/>
              <a:t>1909 – </a:t>
            </a:r>
            <a:r>
              <a:rPr lang="en-US" sz="2400" dirty="0" smtClean="0"/>
              <a:t>May  13, 1984</a:t>
            </a:r>
            <a:r>
              <a:rPr lang="en-US" sz="2400" dirty="0"/>
              <a:t>)</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48200" y="1143000"/>
            <a:ext cx="3683000" cy="4064000"/>
          </a:xfrm>
          <a:prstGeom prst="rect">
            <a:avLst/>
          </a:prstGeom>
          <a:ln>
            <a:noFill/>
          </a:ln>
          <a:effectLst>
            <a:softEdge rad="112500"/>
          </a:effectLst>
        </p:spPr>
      </p:pic>
    </p:spTree>
    <p:extLst>
      <p:ext uri="{BB962C8B-B14F-4D97-AF65-F5344CB8AC3E}">
        <p14:creationId xmlns:p14="http://schemas.microsoft.com/office/powerpoint/2010/main" val="115977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600200"/>
            <a:ext cx="3429000" cy="4495800"/>
          </a:xfrm>
        </p:spPr>
        <p:txBody>
          <a:bodyPr>
            <a:normAutofit fontScale="25000" lnSpcReduction="20000"/>
          </a:bodyPr>
          <a:lstStyle/>
          <a:p>
            <a:pPr algn="just"/>
            <a:r>
              <a:rPr lang="en-US" sz="5600" b="1" dirty="0" smtClean="0"/>
              <a:t>Computer </a:t>
            </a:r>
            <a:r>
              <a:rPr lang="en-US" sz="5600" b="1" dirty="0"/>
              <a:t>Scientist and Cryptanalyst, Alan Turing is one of the greatest minds of the 20th Century. During the Second World War he worked in the Government Code and Cypher School in Britain and cracked the German Enigma Encryptions.  After the end of the war he invested his time in computing. He came up with the idea of a computing style machine before the war and he is considered one of the first true computer scientists.  Furthermore, he wrote a range of brilliant papers on the subject of computing that are still relevant today, notably on Artificial Intelligence, on which he developed the Turing test which is still used to evaluate a computers ‘intelligence’. </a:t>
            </a:r>
            <a:endParaRPr lang="en-US" sz="5600" dirty="0"/>
          </a:p>
          <a:p>
            <a:r>
              <a:rPr lang="en-US" b="1" dirty="0"/>
              <a:t> </a:t>
            </a:r>
            <a:endParaRPr lang="en-US" dirty="0"/>
          </a:p>
          <a:p>
            <a:r>
              <a:rPr lang="en-US" b="1" dirty="0"/>
              <a:t> </a:t>
            </a:r>
            <a:endParaRPr lang="en-US" dirty="0"/>
          </a:p>
          <a:p>
            <a:endParaRPr lang="en-US" dirty="0"/>
          </a:p>
        </p:txBody>
      </p:sp>
      <p:sp>
        <p:nvSpPr>
          <p:cNvPr id="2" name="Title 1"/>
          <p:cNvSpPr>
            <a:spLocks noGrp="1"/>
          </p:cNvSpPr>
          <p:nvPr>
            <p:ph type="title"/>
          </p:nvPr>
        </p:nvSpPr>
        <p:spPr>
          <a:xfrm>
            <a:off x="457200" y="273050"/>
            <a:ext cx="4267200" cy="1162050"/>
          </a:xfrm>
        </p:spPr>
        <p:txBody>
          <a:bodyPr>
            <a:normAutofit/>
          </a:bodyPr>
          <a:lstStyle/>
          <a:p>
            <a:r>
              <a:rPr lang="en-US" sz="2400" dirty="0"/>
              <a:t>Alan </a:t>
            </a:r>
            <a:r>
              <a:rPr lang="en-US" sz="2400" dirty="0" smtClean="0"/>
              <a:t>Turing</a:t>
            </a:r>
            <a:r>
              <a:rPr lang="en-US" sz="2400" dirty="0"/>
              <a:t/>
            </a:r>
            <a:br>
              <a:rPr lang="en-US" sz="2400" dirty="0"/>
            </a:br>
            <a:r>
              <a:rPr lang="en-US" sz="2400" dirty="0" smtClean="0"/>
              <a:t>(June 23, </a:t>
            </a:r>
            <a:r>
              <a:rPr lang="en-US" sz="2400" dirty="0"/>
              <a:t>1912 – </a:t>
            </a:r>
            <a:r>
              <a:rPr lang="en-US" sz="2400" dirty="0" smtClean="0"/>
              <a:t>June 7, </a:t>
            </a:r>
            <a:r>
              <a:rPr lang="en-US" sz="2400" dirty="0"/>
              <a:t>1954</a:t>
            </a:r>
            <a:r>
              <a:rPr lang="en-US" sz="2400" dirty="0" smtClean="0"/>
              <a:t>)</a:t>
            </a:r>
            <a:endParaRPr lang="en-US" sz="2400"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4297" y="1676400"/>
            <a:ext cx="3790854"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39718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600200"/>
            <a:ext cx="4267200" cy="4572000"/>
          </a:xfrm>
        </p:spPr>
        <p:txBody>
          <a:bodyPr>
            <a:normAutofit fontScale="25000" lnSpcReduction="20000"/>
          </a:bodyPr>
          <a:lstStyle/>
          <a:p>
            <a:pPr algn="just"/>
            <a:r>
              <a:rPr lang="en-US" b="1" dirty="0"/>
              <a:t> </a:t>
            </a:r>
            <a:endParaRPr lang="en-US" dirty="0"/>
          </a:p>
          <a:p>
            <a:pPr algn="just"/>
            <a:r>
              <a:rPr lang="en-US" sz="5600" b="1" dirty="0" smtClean="0"/>
              <a:t>John </a:t>
            </a:r>
            <a:r>
              <a:rPr lang="en-US" sz="5600" b="1" dirty="0"/>
              <a:t>Nash is an American mathematician whose works in game theory, differential geometry, and partial differential equations have helped to understand how complex systems in our daily lives operate.  His theories are used in market economics, computing, evolutionary biology, artificial intelligence, accounting, politics and military theory. Serving as a Senior Research Mathematician at Princeton University during the latter part of his life, he shared the 1994 Nobel Memorial Prize in Economic Science with another game theorist. Nash is in addition to being a mathematical genius is also a </a:t>
            </a:r>
            <a:r>
              <a:rPr lang="en-US" sz="5600" b="1" dirty="0" smtClean="0"/>
              <a:t>schizophrenic.</a:t>
            </a:r>
            <a:endParaRPr lang="en-US" sz="5600" dirty="0"/>
          </a:p>
          <a:p>
            <a:pPr algn="just"/>
            <a:r>
              <a:rPr lang="en-US" b="1" dirty="0"/>
              <a:t> </a:t>
            </a:r>
            <a:endParaRPr lang="en-US" dirty="0"/>
          </a:p>
          <a:p>
            <a:pPr algn="just"/>
            <a:endParaRPr lang="en-US" dirty="0"/>
          </a:p>
          <a:p>
            <a:pPr algn="just"/>
            <a:endParaRPr lang="en-US" dirty="0"/>
          </a:p>
        </p:txBody>
      </p:sp>
      <p:sp>
        <p:nvSpPr>
          <p:cNvPr id="2" name="Title 1"/>
          <p:cNvSpPr>
            <a:spLocks noGrp="1"/>
          </p:cNvSpPr>
          <p:nvPr>
            <p:ph type="title"/>
          </p:nvPr>
        </p:nvSpPr>
        <p:spPr>
          <a:xfrm>
            <a:off x="457200" y="273050"/>
            <a:ext cx="4267200" cy="1162050"/>
          </a:xfrm>
        </p:spPr>
        <p:txBody>
          <a:bodyPr>
            <a:noAutofit/>
          </a:bodyPr>
          <a:lstStyle/>
          <a:p>
            <a:r>
              <a:rPr lang="en-US" sz="2400" dirty="0"/>
              <a:t>John Nash</a:t>
            </a:r>
            <a:br>
              <a:rPr lang="en-US" sz="2400" dirty="0"/>
            </a:br>
            <a:r>
              <a:rPr lang="en-US" sz="2400" dirty="0"/>
              <a:t>(Born June </a:t>
            </a:r>
            <a:r>
              <a:rPr lang="en-US" sz="2400" dirty="0" smtClean="0"/>
              <a:t> 13</a:t>
            </a:r>
            <a:r>
              <a:rPr lang="en-US" sz="2400" dirty="0"/>
              <a:t>, 1928)</a:t>
            </a:r>
            <a:br>
              <a:rPr lang="en-US" sz="2400" dirty="0"/>
            </a:br>
            <a:endParaRPr lang="en-US" sz="2400"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257800" y="1295400"/>
            <a:ext cx="3105150" cy="3744905"/>
          </a:xfrm>
          <a:prstGeom prst="rect">
            <a:avLst/>
          </a:prstGeom>
          <a:ln>
            <a:noFill/>
          </a:ln>
          <a:effectLst>
            <a:softEdge rad="112500"/>
          </a:effectLst>
        </p:spPr>
      </p:pic>
    </p:spTree>
    <p:extLst>
      <p:ext uri="{BB962C8B-B14F-4D97-AF65-F5344CB8AC3E}">
        <p14:creationId xmlns:p14="http://schemas.microsoft.com/office/powerpoint/2010/main" val="429465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600200"/>
            <a:ext cx="3657600" cy="4495800"/>
          </a:xfrm>
        </p:spPr>
        <p:txBody>
          <a:bodyPr>
            <a:noAutofit/>
          </a:bodyPr>
          <a:lstStyle/>
          <a:p>
            <a:pPr algn="just"/>
            <a:r>
              <a:rPr lang="en-US" sz="800" b="1" dirty="0"/>
              <a:t> </a:t>
            </a:r>
            <a:r>
              <a:rPr lang="en-US" sz="1400" b="1" dirty="0" smtClean="0"/>
              <a:t>Steven </a:t>
            </a:r>
            <a:r>
              <a:rPr lang="en-US" sz="1400" b="1" dirty="0"/>
              <a:t>Hawking is an English theoretical physicist, cosmologist, author and Director of Research at the Centre for Theoretical Cosmology within the University of Cambridge.  Hawking is famous for his theoretical prediction that black holes emit radiation, called Hawking radiation.  He was also the first to combine the general theory of relativity and quantum mechanics.  Hawking has a motor neuron disease related to amyotrophic lateral sclerosis (ALS), a condition that has progressed over the years. He is almost entirely paralyzed and communicates through a speech generating device. He married twice and has three children</a:t>
            </a:r>
            <a:r>
              <a:rPr lang="en-US" sz="1200" b="1" dirty="0" smtClean="0"/>
              <a:t>.</a:t>
            </a:r>
            <a:endParaRPr lang="en-US" sz="1200" dirty="0"/>
          </a:p>
        </p:txBody>
      </p:sp>
      <p:sp>
        <p:nvSpPr>
          <p:cNvPr id="2" name="Title 1"/>
          <p:cNvSpPr>
            <a:spLocks noGrp="1"/>
          </p:cNvSpPr>
          <p:nvPr>
            <p:ph type="title"/>
          </p:nvPr>
        </p:nvSpPr>
        <p:spPr>
          <a:xfrm>
            <a:off x="457200" y="273050"/>
            <a:ext cx="4267200" cy="1162050"/>
          </a:xfrm>
        </p:spPr>
        <p:txBody>
          <a:bodyPr>
            <a:noAutofit/>
          </a:bodyPr>
          <a:lstStyle/>
          <a:p>
            <a:r>
              <a:rPr lang="en-US" sz="2400" dirty="0"/>
              <a:t>Steven Hawking</a:t>
            </a:r>
            <a:br>
              <a:rPr lang="en-US" sz="2400" dirty="0"/>
            </a:br>
            <a:r>
              <a:rPr lang="en-US" sz="2400" dirty="0"/>
              <a:t>(Born </a:t>
            </a:r>
            <a:r>
              <a:rPr lang="en-US" sz="2400" dirty="0" smtClean="0"/>
              <a:t>January 8, </a:t>
            </a:r>
            <a:r>
              <a:rPr lang="en-US" sz="2400" dirty="0"/>
              <a:t>1942) </a:t>
            </a:r>
            <a:br>
              <a:rPr lang="en-US" sz="2400" dirty="0"/>
            </a:br>
            <a:endParaRPr lang="en-US" sz="2400"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029200" y="1143000"/>
            <a:ext cx="3371850" cy="4495800"/>
          </a:xfrm>
          <a:prstGeom prst="rect">
            <a:avLst/>
          </a:prstGeom>
          <a:ln>
            <a:noFill/>
          </a:ln>
          <a:effectLst>
            <a:softEdge rad="112500"/>
          </a:effectLst>
        </p:spPr>
      </p:pic>
    </p:spTree>
    <p:extLst>
      <p:ext uri="{BB962C8B-B14F-4D97-AF65-F5344CB8AC3E}">
        <p14:creationId xmlns:p14="http://schemas.microsoft.com/office/powerpoint/2010/main" val="16480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600200"/>
            <a:ext cx="3962400" cy="4572000"/>
          </a:xfrm>
        </p:spPr>
        <p:txBody>
          <a:bodyPr>
            <a:noAutofit/>
          </a:bodyPr>
          <a:lstStyle/>
          <a:p>
            <a:pPr algn="just"/>
            <a:r>
              <a:rPr lang="en-US" sz="1400" b="1" dirty="0" smtClean="0"/>
              <a:t>Andrew Wiles is a British mathematician and </a:t>
            </a:r>
            <a:r>
              <a:rPr lang="en-US" sz="1400" b="1" dirty="0"/>
              <a:t>is most well-known for his proof of Fermat’s Last Theorem.  Although the contributions to math are not as grand as others, he did ‘invent’ large portions of new mathematics for his proof of the theorem.  He is extremely dedicated to finding solutions. Wiles literally shut himself away for 7 years to formulate a solution to a problem. When it was found that the solution contained an error, he returned to solitude for another year before he corrected the solution.  His proof is so intelligent that only a few people in the world can understand it and as time passes more and more people will understand its greatness</a:t>
            </a:r>
            <a:r>
              <a:rPr lang="en-US" sz="1400" b="1" dirty="0" smtClean="0"/>
              <a:t>.</a:t>
            </a:r>
            <a:endParaRPr lang="en-US" sz="1400" dirty="0"/>
          </a:p>
        </p:txBody>
      </p:sp>
      <p:sp>
        <p:nvSpPr>
          <p:cNvPr id="2" name="Title 1"/>
          <p:cNvSpPr>
            <a:spLocks noGrp="1"/>
          </p:cNvSpPr>
          <p:nvPr>
            <p:ph type="title"/>
          </p:nvPr>
        </p:nvSpPr>
        <p:spPr>
          <a:xfrm>
            <a:off x="457200" y="273050"/>
            <a:ext cx="4267200" cy="1162050"/>
          </a:xfrm>
        </p:spPr>
        <p:txBody>
          <a:bodyPr>
            <a:normAutofit/>
          </a:bodyPr>
          <a:lstStyle/>
          <a:p>
            <a:r>
              <a:rPr lang="en-US" sz="2400" dirty="0"/>
              <a:t>Andrew Wiles</a:t>
            </a:r>
            <a:br>
              <a:rPr lang="en-US" sz="2400" dirty="0"/>
            </a:br>
            <a:r>
              <a:rPr lang="en-US" sz="2400" dirty="0" smtClean="0"/>
              <a:t>(Born April 11, 1953 ) </a:t>
            </a:r>
            <a:endParaRPr lang="en-US" sz="2400"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53000" y="1600200"/>
            <a:ext cx="3848100" cy="2601316"/>
          </a:xfrm>
          <a:prstGeom prst="rect">
            <a:avLst/>
          </a:prstGeom>
          <a:ln>
            <a:noFill/>
          </a:ln>
          <a:effectLst>
            <a:softEdge rad="112500"/>
          </a:effectLst>
        </p:spPr>
      </p:pic>
    </p:spTree>
    <p:extLst>
      <p:ext uri="{BB962C8B-B14F-4D97-AF65-F5344CB8AC3E}">
        <p14:creationId xmlns:p14="http://schemas.microsoft.com/office/powerpoint/2010/main" val="104543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600200"/>
            <a:ext cx="2514600" cy="3733800"/>
          </a:xfrm>
        </p:spPr>
        <p:txBody>
          <a:bodyPr>
            <a:normAutofit fontScale="92500"/>
          </a:bodyPr>
          <a:lstStyle/>
          <a:p>
            <a:pPr algn="just"/>
            <a:r>
              <a:rPr lang="en-US" sz="1500" b="1" dirty="0" smtClean="0"/>
              <a:t>Neil </a:t>
            </a:r>
            <a:r>
              <a:rPr lang="en-US" sz="1500" b="1" dirty="0"/>
              <a:t>Tyson is an American astrophysicist, author, and science communicator. He is currently the Frederick P. Rose Director of the Hayden Planetarium at the Rose Center for Earth and Space and a research associate in the department of astrophysics at the American Museum of Natural History</a:t>
            </a:r>
            <a:r>
              <a:rPr lang="en-US" sz="1500" b="1" dirty="0" smtClean="0"/>
              <a:t>.</a:t>
            </a:r>
            <a:endParaRPr lang="en-US" sz="1500" dirty="0"/>
          </a:p>
        </p:txBody>
      </p:sp>
      <p:sp>
        <p:nvSpPr>
          <p:cNvPr id="2" name="Title 1"/>
          <p:cNvSpPr>
            <a:spLocks noGrp="1"/>
          </p:cNvSpPr>
          <p:nvPr>
            <p:ph type="title"/>
          </p:nvPr>
        </p:nvSpPr>
        <p:spPr>
          <a:xfrm>
            <a:off x="457200" y="273050"/>
            <a:ext cx="4267200" cy="1162050"/>
          </a:xfrm>
        </p:spPr>
        <p:txBody>
          <a:bodyPr>
            <a:normAutofit/>
          </a:bodyPr>
          <a:lstStyle/>
          <a:p>
            <a:r>
              <a:rPr lang="en-US" sz="2400" dirty="0"/>
              <a:t>Neil </a:t>
            </a:r>
            <a:r>
              <a:rPr lang="en-US" sz="2400" dirty="0" err="1"/>
              <a:t>Degrasse</a:t>
            </a:r>
            <a:r>
              <a:rPr lang="en-US" sz="2400" dirty="0"/>
              <a:t> Tyson</a:t>
            </a:r>
            <a:br>
              <a:rPr lang="en-US" sz="2400" dirty="0"/>
            </a:br>
            <a:r>
              <a:rPr lang="en-US" sz="2400" dirty="0"/>
              <a:t>(Born October 5, 1958)</a:t>
            </a:r>
            <a:br>
              <a:rPr lang="en-US" sz="2400" dirty="0"/>
            </a:br>
            <a:r>
              <a:rPr lang="en-US" dirty="0"/>
              <a:t> </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114800" y="1524000"/>
            <a:ext cx="4514850" cy="2819400"/>
          </a:xfrm>
          <a:prstGeom prst="rect">
            <a:avLst/>
          </a:prstGeom>
          <a:ln>
            <a:noFill/>
          </a:ln>
          <a:effectLst>
            <a:softEdge rad="112500"/>
          </a:effectLst>
        </p:spPr>
      </p:pic>
    </p:spTree>
    <p:extLst>
      <p:ext uri="{BB962C8B-B14F-4D97-AF65-F5344CB8AC3E}">
        <p14:creationId xmlns:p14="http://schemas.microsoft.com/office/powerpoint/2010/main" val="11386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3200" dirty="0" smtClean="0">
                <a:effectLst/>
              </a:rPr>
              <a:t>APA</a:t>
            </a:r>
            <a:r>
              <a:rPr lang="en-US" sz="3200" dirty="0" smtClean="0">
                <a:effectLst/>
              </a:rPr>
              <a:t>  </a:t>
            </a:r>
            <a:r>
              <a:rPr lang="en-US" sz="3200" dirty="0">
                <a:effectLst/>
              </a:rPr>
              <a:t>Biography Project – Grading Rubric</a:t>
            </a:r>
            <a:endParaRPr lang="en-US" sz="3200" dirty="0"/>
          </a:p>
        </p:txBody>
      </p:sp>
      <p:sp>
        <p:nvSpPr>
          <p:cNvPr id="3" name="Content Placeholder 2"/>
          <p:cNvSpPr>
            <a:spLocks noGrp="1"/>
          </p:cNvSpPr>
          <p:nvPr>
            <p:ph sz="half" idx="1"/>
          </p:nvPr>
        </p:nvSpPr>
        <p:spPr/>
        <p:txBody>
          <a:bodyPr>
            <a:normAutofit fontScale="47500" lnSpcReduction="20000"/>
          </a:bodyPr>
          <a:lstStyle/>
          <a:p>
            <a:pPr marL="0" indent="0" algn="just">
              <a:buNone/>
            </a:pPr>
            <a:r>
              <a:rPr lang="en-US" u="sng" dirty="0"/>
              <a:t>Written Report</a:t>
            </a:r>
            <a:r>
              <a:rPr lang="en-US" dirty="0"/>
              <a:t>:</a:t>
            </a:r>
          </a:p>
          <a:p>
            <a:pPr marL="0" indent="0" algn="just">
              <a:buNone/>
            </a:pPr>
            <a:r>
              <a:rPr lang="en-US" dirty="0"/>
              <a:t> </a:t>
            </a:r>
          </a:p>
          <a:p>
            <a:pPr marL="0" indent="0">
              <a:buNone/>
            </a:pPr>
            <a:r>
              <a:rPr lang="en-US" dirty="0"/>
              <a:t>The written report must be 250 words long and presented via Google Docs.  The paper will be double spaced and typed using font size 12.   It should include the title, the author and the person chosen.  It should be typed and in complete sentences.  The sentences should have the correct capitalization and punctuation and the spelling should be correct.  It should include information about the subject’s early life, family, accomplishments, interesting facts and, if appropriate, death.  At least three sources are required and will be properly cited on a separate page. The report will submitted to the “classroom”   on the date agreed upon</a:t>
            </a:r>
          </a:p>
        </p:txBody>
      </p:sp>
      <p:sp>
        <p:nvSpPr>
          <p:cNvPr id="4" name="Content Placeholder 3"/>
          <p:cNvSpPr>
            <a:spLocks noGrp="1"/>
          </p:cNvSpPr>
          <p:nvPr>
            <p:ph sz="half" idx="2"/>
          </p:nvPr>
        </p:nvSpPr>
        <p:spPr/>
        <p:txBody>
          <a:bodyPr>
            <a:normAutofit fontScale="47500" lnSpcReduction="20000"/>
          </a:bodyPr>
          <a:lstStyle/>
          <a:p>
            <a:pPr marL="0" indent="0">
              <a:buNone/>
            </a:pPr>
            <a:r>
              <a:rPr lang="en-US" u="sng" dirty="0"/>
              <a:t>Oral Presentation</a:t>
            </a:r>
            <a:r>
              <a:rPr lang="en-US" dirty="0"/>
              <a:t>:</a:t>
            </a:r>
          </a:p>
          <a:p>
            <a:pPr marL="0" indent="0">
              <a:buNone/>
            </a:pPr>
            <a:r>
              <a:rPr lang="en-US" dirty="0"/>
              <a:t> </a:t>
            </a:r>
          </a:p>
          <a:p>
            <a:pPr marL="0" indent="0">
              <a:buNone/>
            </a:pPr>
            <a:r>
              <a:rPr lang="en-US" dirty="0"/>
              <a:t>The oral component of the project will be presented in class.  The student will present information about the subject’s early life, family, accomplishments, interesting facts and, if appropriate, death.  A </a:t>
            </a:r>
            <a:r>
              <a:rPr lang="en-US" dirty="0" smtClean="0"/>
              <a:t>Google Slides timeline</a:t>
            </a:r>
            <a:r>
              <a:rPr lang="en-US" dirty="0"/>
              <a:t>, containing the same information about the person’s life, will also be required on the day of the presentation.  </a:t>
            </a:r>
          </a:p>
          <a:p>
            <a:pPr marL="0" indent="0">
              <a:buNone/>
            </a:pPr>
            <a:r>
              <a:rPr lang="en-US" dirty="0"/>
              <a:t> </a:t>
            </a:r>
          </a:p>
          <a:p>
            <a:pPr marL="0" indent="0">
              <a:buNone/>
            </a:pPr>
            <a:r>
              <a:rPr lang="en-US" dirty="0"/>
              <a:t> </a:t>
            </a:r>
          </a:p>
          <a:p>
            <a:pPr marL="0" indent="0">
              <a:buNone/>
            </a:pPr>
            <a:r>
              <a:rPr lang="en-US" dirty="0"/>
              <a:t>Grade		 </a:t>
            </a:r>
            <a:r>
              <a:rPr lang="en-US" dirty="0" smtClean="0"/>
              <a:t>Points</a:t>
            </a:r>
            <a:r>
              <a:rPr lang="en-US" dirty="0"/>
              <a:t> </a:t>
            </a:r>
          </a:p>
          <a:p>
            <a:pPr marL="0" indent="0">
              <a:buNone/>
            </a:pPr>
            <a:r>
              <a:rPr lang="en-US" dirty="0"/>
              <a:t>   A		24 – 20 </a:t>
            </a:r>
          </a:p>
          <a:p>
            <a:pPr marL="0" indent="0">
              <a:buNone/>
            </a:pPr>
            <a:r>
              <a:rPr lang="en-US" dirty="0"/>
              <a:t> </a:t>
            </a:r>
          </a:p>
          <a:p>
            <a:pPr marL="0" indent="0">
              <a:buNone/>
            </a:pPr>
            <a:r>
              <a:rPr lang="en-US" dirty="0"/>
              <a:t>   B		19 – 15 </a:t>
            </a:r>
          </a:p>
          <a:p>
            <a:pPr marL="0" indent="0">
              <a:buNone/>
            </a:pPr>
            <a:r>
              <a:rPr lang="en-US" dirty="0"/>
              <a:t> </a:t>
            </a:r>
          </a:p>
          <a:p>
            <a:pPr marL="0" indent="0">
              <a:buNone/>
            </a:pPr>
            <a:r>
              <a:rPr lang="en-US" dirty="0"/>
              <a:t>   C		14 – 10 </a:t>
            </a:r>
          </a:p>
          <a:p>
            <a:pPr marL="0" indent="0">
              <a:buNone/>
            </a:pPr>
            <a:r>
              <a:rPr lang="en-US" dirty="0"/>
              <a:t> </a:t>
            </a:r>
          </a:p>
          <a:p>
            <a:pPr marL="0" indent="0">
              <a:buNone/>
            </a:pPr>
            <a:r>
              <a:rPr lang="en-US" dirty="0"/>
              <a:t>   D		9 – 5</a:t>
            </a:r>
          </a:p>
          <a:p>
            <a:pPr marL="0" indent="0">
              <a:buNone/>
            </a:pPr>
            <a:r>
              <a:rPr lang="en-US" dirty="0"/>
              <a:t> </a:t>
            </a:r>
          </a:p>
          <a:p>
            <a:pPr marL="0" indent="0">
              <a:buNone/>
            </a:pPr>
            <a:r>
              <a:rPr lang="en-US" dirty="0"/>
              <a:t>   F		4 – 0 </a:t>
            </a:r>
          </a:p>
          <a:p>
            <a:pPr marL="0" indent="0">
              <a:buNone/>
            </a:pPr>
            <a:r>
              <a:rPr lang="en-US" dirty="0"/>
              <a:t>  </a:t>
            </a:r>
          </a:p>
          <a:p>
            <a:endParaRPr lang="en-US" dirty="0"/>
          </a:p>
        </p:txBody>
      </p:sp>
    </p:spTree>
    <p:extLst>
      <p:ext uri="{BB962C8B-B14F-4D97-AF65-F5344CB8AC3E}">
        <p14:creationId xmlns:p14="http://schemas.microsoft.com/office/powerpoint/2010/main" val="164466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2192431"/>
              </p:ext>
            </p:extLst>
          </p:nvPr>
        </p:nvGraphicFramePr>
        <p:xfrm>
          <a:off x="762000" y="381000"/>
          <a:ext cx="7772400" cy="6083200"/>
        </p:xfrm>
        <a:graphic>
          <a:graphicData uri="http://schemas.openxmlformats.org/drawingml/2006/table">
            <a:tbl>
              <a:tblPr firstRow="1" bandRow="1">
                <a:tableStyleId>{616DA210-FB5B-4158-B5E0-FEB733F419BA}</a:tableStyleId>
              </a:tblPr>
              <a:tblGrid>
                <a:gridCol w="1295400"/>
                <a:gridCol w="1295400"/>
                <a:gridCol w="1295400"/>
                <a:gridCol w="1295400"/>
                <a:gridCol w="1295400"/>
                <a:gridCol w="1295400"/>
              </a:tblGrid>
              <a:tr h="338781">
                <a:tc>
                  <a:txBody>
                    <a:bodyPr/>
                    <a:lstStyle/>
                    <a:p>
                      <a:pPr marL="0" marR="0" algn="ctr">
                        <a:spcBef>
                          <a:spcPts val="0"/>
                        </a:spcBef>
                        <a:spcAft>
                          <a:spcPts val="0"/>
                        </a:spcAft>
                      </a:pPr>
                      <a:r>
                        <a:rPr lang="en-US" sz="1100" dirty="0">
                          <a:effectLst/>
                        </a:rPr>
                        <a:t>Category</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4</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3</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Total Points</a:t>
                      </a:r>
                      <a:endParaRPr lang="en-US" sz="1200">
                        <a:effectLst/>
                        <a:latin typeface="Times New Roman"/>
                        <a:ea typeface="Times New Roman"/>
                      </a:endParaRPr>
                    </a:p>
                  </a:txBody>
                  <a:tcPr marL="68580" marR="68580" marT="0" marB="0"/>
                </a:tc>
              </a:tr>
              <a:tr h="869508">
                <a:tc>
                  <a:txBody>
                    <a:bodyPr/>
                    <a:lstStyle/>
                    <a:p>
                      <a:pPr marL="0" marR="0">
                        <a:spcBef>
                          <a:spcPts val="0"/>
                        </a:spcBef>
                        <a:spcAft>
                          <a:spcPts val="0"/>
                        </a:spcAft>
                      </a:pPr>
                      <a:r>
                        <a:rPr lang="en-US" sz="1200" dirty="0">
                          <a:effectLst/>
                        </a:rPr>
                        <a:t>Organization</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very organized with well-constructed paragraphs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organized with well-constructed paragraphs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Information is organized, but paragraph are not well-constructed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The information appears to be disorganized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r>
              <a:tr h="869508">
                <a:tc>
                  <a:txBody>
                    <a:bodyPr/>
                    <a:lstStyle/>
                    <a:p>
                      <a:pPr marL="0" marR="0">
                        <a:spcBef>
                          <a:spcPts val="0"/>
                        </a:spcBef>
                        <a:spcAft>
                          <a:spcPts val="0"/>
                        </a:spcAft>
                      </a:pPr>
                      <a:r>
                        <a:rPr lang="en-US" sz="1200">
                          <a:effectLst/>
                        </a:rPr>
                        <a:t>Quality of Information</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It includes more than two supporting details and/or examples.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It provides one-two supporting details and/or examples.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No details and/or examples are given.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Information has little or nothing to do with the main topic</a:t>
                      </a:r>
                      <a:endParaRPr lang="en-US" sz="1200">
                        <a:effectLst/>
                        <a:latin typeface="Times New Roman"/>
                        <a:ea typeface="Times New Roman"/>
                      </a:endParaRPr>
                    </a:p>
                  </a:txBody>
                  <a:tcPr marL="68580" marR="68580" marT="0" marB="0"/>
                </a:tc>
                <a:tc>
                  <a:txBody>
                    <a:bodyPr/>
                    <a:lstStyle/>
                    <a:p>
                      <a:endParaRPr lang="en-US"/>
                    </a:p>
                  </a:txBody>
                  <a:tcPr/>
                </a:tc>
              </a:tr>
              <a:tr h="869508">
                <a:tc>
                  <a:txBody>
                    <a:bodyPr/>
                    <a:lstStyle/>
                    <a:p>
                      <a:pPr marL="0" marR="0">
                        <a:spcBef>
                          <a:spcPts val="0"/>
                        </a:spcBef>
                        <a:spcAft>
                          <a:spcPts val="0"/>
                        </a:spcAft>
                      </a:pPr>
                      <a:r>
                        <a:rPr lang="en-US" sz="1200" dirty="0">
                          <a:effectLst/>
                        </a:rPr>
                        <a:t>Mechanics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No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Almost no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A few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Many grammatical, spelling or punctuation errors.</a:t>
                      </a:r>
                      <a:endParaRPr lang="en-US" sz="1200" dirty="0">
                        <a:effectLst/>
                        <a:latin typeface="Times New Roman"/>
                        <a:ea typeface="Times New Roman"/>
                      </a:endParaRPr>
                    </a:p>
                  </a:txBody>
                  <a:tcPr marL="68580" marR="68580" marT="0" marB="0"/>
                </a:tc>
                <a:tc>
                  <a:txBody>
                    <a:bodyPr/>
                    <a:lstStyle/>
                    <a:p>
                      <a:endParaRPr lang="en-US"/>
                    </a:p>
                  </a:txBody>
                  <a:tcPr/>
                </a:tc>
              </a:tr>
              <a:tr h="782557">
                <a:tc>
                  <a:txBody>
                    <a:bodyPr/>
                    <a:lstStyle/>
                    <a:p>
                      <a:pPr marL="0" marR="0">
                        <a:spcBef>
                          <a:spcPts val="0"/>
                        </a:spcBef>
                        <a:spcAft>
                          <a:spcPts val="0"/>
                        </a:spcAft>
                      </a:pPr>
                      <a:r>
                        <a:rPr lang="en-US" sz="1200">
                          <a:effectLst/>
                        </a:rPr>
                        <a:t>Biography</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Biography  is neat well explained and shows significant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Biography is neat; explanations are given and show the beginnings of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Biography is neat, very brief and explanations show very little research into the topic</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Biography is not neat and /or shows no research into the topic.</a:t>
                      </a:r>
                      <a:endParaRPr lang="en-US" sz="1200" dirty="0">
                        <a:effectLst/>
                        <a:latin typeface="Times New Roman"/>
                        <a:ea typeface="Times New Roman"/>
                      </a:endParaRPr>
                    </a:p>
                  </a:txBody>
                  <a:tcPr marL="68580" marR="68580" marT="0" marB="0"/>
                </a:tc>
                <a:tc>
                  <a:txBody>
                    <a:bodyPr/>
                    <a:lstStyle/>
                    <a:p>
                      <a:endParaRPr lang="en-US" dirty="0"/>
                    </a:p>
                  </a:txBody>
                  <a:tcPr/>
                </a:tc>
              </a:tr>
              <a:tr h="1304262">
                <a:tc>
                  <a:txBody>
                    <a:bodyPr/>
                    <a:lstStyle/>
                    <a:p>
                      <a:pPr marL="0" marR="0">
                        <a:spcBef>
                          <a:spcPts val="0"/>
                        </a:spcBef>
                        <a:spcAft>
                          <a:spcPts val="0"/>
                        </a:spcAft>
                      </a:pPr>
                      <a:r>
                        <a:rPr lang="en-US" sz="1200">
                          <a:effectLst/>
                        </a:rPr>
                        <a:t>Oral Communication</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Student spoke loudly, clearly and made eye contact with audience during presentation.  Had excellent command of knowledge</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Student spoke loudly, clearly and made eye contact with audience during presentation.  Had a fair command of knowledge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Students presentation was brief, unclear, failed to make eye contact during presentation. Communicated very little knowledge audience.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Student’s presentation was distracted and was unable to communicate ideas to audience</a:t>
                      </a:r>
                      <a:endParaRPr lang="en-US" sz="1200" dirty="0">
                        <a:effectLst/>
                        <a:latin typeface="Times New Roman"/>
                        <a:ea typeface="Times New Roman"/>
                      </a:endParaRPr>
                    </a:p>
                  </a:txBody>
                  <a:tcPr marL="68580" marR="68580" marT="0" marB="0"/>
                </a:tc>
                <a:tc>
                  <a:txBody>
                    <a:bodyPr/>
                    <a:lstStyle/>
                    <a:p>
                      <a:endParaRPr lang="en-US" dirty="0"/>
                    </a:p>
                  </a:txBody>
                  <a:tcPr/>
                </a:tc>
              </a:tr>
              <a:tr h="869508">
                <a:tc>
                  <a:txBody>
                    <a:bodyPr/>
                    <a:lstStyle/>
                    <a:p>
                      <a:pPr marL="0" marR="0">
                        <a:spcBef>
                          <a:spcPts val="0"/>
                        </a:spcBef>
                        <a:spcAft>
                          <a:spcPts val="0"/>
                        </a:spcAft>
                      </a:pPr>
                      <a:r>
                        <a:rPr lang="en-US" sz="1200" dirty="0">
                          <a:effectLst/>
                        </a:rPr>
                        <a:t>Time Line</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Timeline  is neat well explained and shows significant research into the topic</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Timeline is neat; explanations are given and show the beginnings of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Timeline is neat, very brief and explanations show very little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Timeline is not neat and /or shows no research into the topic</a:t>
                      </a:r>
                      <a:endParaRPr lang="en-US" sz="1200" dirty="0">
                        <a:effectLst/>
                        <a:latin typeface="Times New Roman"/>
                        <a:ea typeface="Times New Roman"/>
                      </a:endParaRPr>
                    </a:p>
                  </a:txBody>
                  <a:tcPr marL="68580" marR="68580" marT="0" marB="0"/>
                </a:tc>
                <a:tc>
                  <a:txBody>
                    <a:bodyPr/>
                    <a:lstStyle/>
                    <a:p>
                      <a:endParaRPr lang="en-US" dirty="0"/>
                    </a:p>
                  </a:txBody>
                  <a:tcPr/>
                </a:tc>
              </a:tr>
            </a:tbl>
          </a:graphicData>
        </a:graphic>
      </p:graphicFrame>
    </p:spTree>
    <p:extLst>
      <p:ext uri="{BB962C8B-B14F-4D97-AF65-F5344CB8AC3E}">
        <p14:creationId xmlns:p14="http://schemas.microsoft.com/office/powerpoint/2010/main" val="125919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53000" y="1371600"/>
            <a:ext cx="3403600" cy="4140200"/>
          </a:xfrm>
          <a:prstGeom prst="rect">
            <a:avLst/>
          </a:prstGeom>
          <a:ln>
            <a:noFill/>
          </a:ln>
          <a:effectLst>
            <a:softEdge rad="112500"/>
          </a:effectLst>
        </p:spPr>
      </p:pic>
      <p:sp>
        <p:nvSpPr>
          <p:cNvPr id="6" name="Text Placeholder 5"/>
          <p:cNvSpPr>
            <a:spLocks noGrp="1"/>
          </p:cNvSpPr>
          <p:nvPr>
            <p:ph type="body" idx="2"/>
          </p:nvPr>
        </p:nvSpPr>
        <p:spPr>
          <a:xfrm>
            <a:off x="533400" y="1752600"/>
            <a:ext cx="3429000" cy="358140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en-US" sz="1400" b="1" dirty="0"/>
              <a:t>Alicia Scott was an English mathematician. </a:t>
            </a:r>
            <a:r>
              <a:rPr lang="en-US" sz="1400" b="1" dirty="0" smtClean="0"/>
              <a:t>She was taught by her mother and never had any formal education.  Alicia excelled in four-dimensional geometry. She is most famous for her translations of Platonic </a:t>
            </a:r>
            <a:r>
              <a:rPr lang="en-US" sz="1400" b="1" dirty="0"/>
              <a:t>and Archimedean solids into higher dimensions.</a:t>
            </a:r>
            <a:endParaRPr lang="en-US" sz="1400" dirty="0"/>
          </a:p>
          <a:p>
            <a:r>
              <a:rPr lang="en-US" b="1" dirty="0"/>
              <a:t> </a:t>
            </a:r>
            <a:endParaRPr lang="en-US" dirty="0"/>
          </a:p>
          <a:p>
            <a:endParaRPr lang="en-US" dirty="0"/>
          </a:p>
        </p:txBody>
      </p:sp>
      <p:sp>
        <p:nvSpPr>
          <p:cNvPr id="4" name="Title 3"/>
          <p:cNvSpPr>
            <a:spLocks noGrp="1"/>
          </p:cNvSpPr>
          <p:nvPr>
            <p:ph type="title"/>
          </p:nvPr>
        </p:nvSpPr>
        <p:spPr>
          <a:xfrm>
            <a:off x="457200" y="304800"/>
            <a:ext cx="4876800" cy="1130300"/>
          </a:xfrm>
          <a:noFill/>
          <a:ln>
            <a:noFill/>
          </a:ln>
        </p:spPr>
        <p:style>
          <a:lnRef idx="2">
            <a:schemeClr val="dk1"/>
          </a:lnRef>
          <a:fillRef idx="1">
            <a:schemeClr val="lt1"/>
          </a:fillRef>
          <a:effectRef idx="0">
            <a:schemeClr val="dk1"/>
          </a:effectRef>
          <a:fontRef idx="minor">
            <a:schemeClr val="dk1"/>
          </a:fontRef>
        </p:style>
        <p:txBody>
          <a:bodyPr>
            <a:noAutofit/>
          </a:bodyPr>
          <a:lstStyle/>
          <a:p>
            <a:r>
              <a:rPr lang="en-US" sz="2400" dirty="0"/>
              <a:t>Alicia Scott</a:t>
            </a:r>
            <a:br>
              <a:rPr lang="en-US" sz="2400" dirty="0"/>
            </a:br>
            <a:r>
              <a:rPr lang="en-US" sz="2400" dirty="0" smtClean="0"/>
              <a:t>(</a:t>
            </a:r>
            <a:r>
              <a:rPr lang="en-US" sz="2400" dirty="0"/>
              <a:t>June 8, </a:t>
            </a:r>
            <a:r>
              <a:rPr lang="en-US" sz="2400" dirty="0" smtClean="0"/>
              <a:t>1860 - December  17</a:t>
            </a:r>
            <a:r>
              <a:rPr lang="en-US" sz="2400" dirty="0"/>
              <a:t>, 1940</a:t>
            </a:r>
            <a:r>
              <a:rPr lang="en-US" sz="2400" dirty="0" smtClean="0"/>
              <a:t>)</a:t>
            </a:r>
            <a:endParaRPr lang="en-US" sz="2400" dirty="0"/>
          </a:p>
        </p:txBody>
      </p:sp>
    </p:spTree>
    <p:extLst>
      <p:ext uri="{BB962C8B-B14F-4D97-AF65-F5344CB8AC3E}">
        <p14:creationId xmlns:p14="http://schemas.microsoft.com/office/powerpoint/2010/main" val="355042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876800" y="1828800"/>
            <a:ext cx="2952750" cy="3381012"/>
          </a:xfrm>
          <a:prstGeom prst="rect">
            <a:avLst/>
          </a:prstGeom>
          <a:ln>
            <a:noFill/>
          </a:ln>
          <a:effectLst>
            <a:softEdge rad="112500"/>
          </a:effectLst>
        </p:spPr>
      </p:pic>
      <p:sp>
        <p:nvSpPr>
          <p:cNvPr id="4" name="Text Placeholder 3"/>
          <p:cNvSpPr>
            <a:spLocks noGrp="1"/>
          </p:cNvSpPr>
          <p:nvPr>
            <p:ph type="body" idx="2"/>
          </p:nvPr>
        </p:nvSpPr>
        <p:spPr>
          <a:xfrm>
            <a:off x="457200" y="1524000"/>
            <a:ext cx="4038600" cy="4038599"/>
          </a:xfrm>
        </p:spPr>
        <p:txBody>
          <a:bodyPr>
            <a:normAutofit fontScale="92500" lnSpcReduction="10000"/>
          </a:bodyPr>
          <a:lstStyle/>
          <a:p>
            <a:pPr algn="just"/>
            <a:r>
              <a:rPr lang="en-US" sz="1500" b="1" dirty="0"/>
              <a:t>David Hilbert was a German mathematician. He is recognized as one of the most influential and universal mathematicians of the 19th and early 20th centuries. He helped establish the foundation of functional analysis.  </a:t>
            </a:r>
            <a:endParaRPr lang="en-US" sz="1500" dirty="0"/>
          </a:p>
          <a:p>
            <a:r>
              <a:rPr lang="en-US" sz="1500" b="1" dirty="0"/>
              <a:t> </a:t>
            </a:r>
            <a:endParaRPr lang="en-US" sz="1500" dirty="0"/>
          </a:p>
          <a:p>
            <a:r>
              <a:rPr lang="en-US" b="1" dirty="0"/>
              <a:t> </a:t>
            </a:r>
            <a:endParaRPr lang="en-US" dirty="0"/>
          </a:p>
          <a:p>
            <a:r>
              <a:rPr lang="en-US" b="1" dirty="0"/>
              <a:t> </a:t>
            </a:r>
            <a:endParaRPr lang="en-US" dirty="0"/>
          </a:p>
          <a:p>
            <a:r>
              <a:rPr lang="en-US" b="1" dirty="0"/>
              <a:t> </a:t>
            </a:r>
            <a:endParaRPr lang="en-US" dirty="0"/>
          </a:p>
          <a:p>
            <a:r>
              <a:rPr lang="en-US" dirty="0"/>
              <a:t> </a:t>
            </a:r>
          </a:p>
          <a:p>
            <a:endParaRPr lang="en-US" dirty="0"/>
          </a:p>
        </p:txBody>
      </p:sp>
      <p:sp>
        <p:nvSpPr>
          <p:cNvPr id="2" name="Title 1"/>
          <p:cNvSpPr>
            <a:spLocks noGrp="1"/>
          </p:cNvSpPr>
          <p:nvPr>
            <p:ph type="title"/>
          </p:nvPr>
        </p:nvSpPr>
        <p:spPr>
          <a:xfrm>
            <a:off x="457200" y="273050"/>
            <a:ext cx="5334000" cy="1162050"/>
          </a:xfrm>
        </p:spPr>
        <p:txBody>
          <a:bodyPr>
            <a:noAutofit/>
          </a:bodyPr>
          <a:lstStyle/>
          <a:p>
            <a:r>
              <a:rPr lang="en-US" sz="2400" dirty="0" smtClean="0"/>
              <a:t>David Hilbert</a:t>
            </a:r>
            <a:br>
              <a:rPr lang="en-US" sz="2400" dirty="0" smtClean="0"/>
            </a:br>
            <a:r>
              <a:rPr lang="en-US" sz="2400" dirty="0" smtClean="0"/>
              <a:t>(January 23, 1862 – February 14, 1943)</a:t>
            </a:r>
            <a:br>
              <a:rPr lang="en-US" sz="2400" dirty="0" smtClean="0"/>
            </a:br>
            <a:endParaRPr lang="en-US" sz="2400" dirty="0"/>
          </a:p>
        </p:txBody>
      </p:sp>
    </p:spTree>
    <p:extLst>
      <p:ext uri="{BB962C8B-B14F-4D97-AF65-F5344CB8AC3E}">
        <p14:creationId xmlns:p14="http://schemas.microsoft.com/office/powerpoint/2010/main" val="428047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39315" y="1219200"/>
            <a:ext cx="3865990" cy="4599709"/>
          </a:xfrm>
          <a:prstGeom prst="rect">
            <a:avLst/>
          </a:prstGeom>
          <a:ln>
            <a:noFill/>
          </a:ln>
          <a:effectLst>
            <a:softEdge rad="112500"/>
          </a:effectLst>
        </p:spPr>
      </p:pic>
      <p:sp>
        <p:nvSpPr>
          <p:cNvPr id="4" name="Text Placeholder 3"/>
          <p:cNvSpPr>
            <a:spLocks noGrp="1"/>
          </p:cNvSpPr>
          <p:nvPr>
            <p:ph type="body" idx="2"/>
          </p:nvPr>
        </p:nvSpPr>
        <p:spPr>
          <a:xfrm>
            <a:off x="457200" y="1435100"/>
            <a:ext cx="3276600" cy="4691063"/>
          </a:xfrm>
        </p:spPr>
        <p:txBody>
          <a:bodyPr/>
          <a:lstStyle/>
          <a:p>
            <a:pPr algn="just"/>
            <a:r>
              <a:rPr lang="en-US" sz="1400" b="1" dirty="0"/>
              <a:t>Marie </a:t>
            </a:r>
            <a:r>
              <a:rPr lang="en-US" sz="1400" b="1" dirty="0" smtClean="0"/>
              <a:t>Curie </a:t>
            </a:r>
            <a:r>
              <a:rPr lang="en-US" sz="1400" b="1" dirty="0"/>
              <a:t>was a Polish and naturalized-French physicist and chemist who conducted pioneering research on radioactivity. She was the first woman to win a Nobel Prize, the only woman to win in two fields, and the only person to win in multiple sciences. She was also the first woman to become a professor at the University of Paris</a:t>
            </a:r>
            <a:endParaRPr lang="en-US" sz="1400" dirty="0"/>
          </a:p>
          <a:p>
            <a:endParaRPr lang="en-US" dirty="0"/>
          </a:p>
        </p:txBody>
      </p:sp>
      <p:sp>
        <p:nvSpPr>
          <p:cNvPr id="2" name="Title 1"/>
          <p:cNvSpPr>
            <a:spLocks noGrp="1"/>
          </p:cNvSpPr>
          <p:nvPr>
            <p:ph type="title"/>
          </p:nvPr>
        </p:nvSpPr>
        <p:spPr>
          <a:xfrm>
            <a:off x="457200" y="273050"/>
            <a:ext cx="5105400" cy="1162050"/>
          </a:xfrm>
        </p:spPr>
        <p:txBody>
          <a:bodyPr>
            <a:noAutofit/>
          </a:bodyPr>
          <a:lstStyle/>
          <a:p>
            <a:r>
              <a:rPr lang="en-US" sz="2400" dirty="0"/>
              <a:t>Marie </a:t>
            </a:r>
            <a:r>
              <a:rPr lang="en-US" sz="2400" dirty="0" smtClean="0"/>
              <a:t>Curie</a:t>
            </a:r>
            <a:r>
              <a:rPr lang="en-US" sz="2400" dirty="0"/>
              <a:t/>
            </a:r>
            <a:br>
              <a:rPr lang="en-US" sz="2400" dirty="0"/>
            </a:br>
            <a:r>
              <a:rPr lang="en-US" sz="2400" dirty="0" smtClean="0"/>
              <a:t>(November  7,  </a:t>
            </a:r>
            <a:r>
              <a:rPr lang="en-US" sz="2400" dirty="0"/>
              <a:t>1867 – </a:t>
            </a:r>
            <a:r>
              <a:rPr lang="en-US" sz="2400" dirty="0" smtClean="0"/>
              <a:t>July  4, 1934</a:t>
            </a:r>
            <a:r>
              <a:rPr lang="en-US" sz="2400" dirty="0"/>
              <a:t>)</a:t>
            </a:r>
            <a:br>
              <a:rPr lang="en-US" sz="2400" dirty="0"/>
            </a:br>
            <a:endParaRPr lang="en-US" sz="2400" dirty="0"/>
          </a:p>
        </p:txBody>
      </p:sp>
    </p:spTree>
    <p:extLst>
      <p:ext uri="{BB962C8B-B14F-4D97-AF65-F5344CB8AC3E}">
        <p14:creationId xmlns:p14="http://schemas.microsoft.com/office/powerpoint/2010/main" val="30769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181600" y="1447800"/>
            <a:ext cx="2667000" cy="3771900"/>
          </a:xfrm>
          <a:prstGeom prst="rect">
            <a:avLst/>
          </a:prstGeom>
          <a:ln>
            <a:noFill/>
          </a:ln>
          <a:effectLst>
            <a:softEdge rad="112500"/>
          </a:effectLst>
        </p:spPr>
      </p:pic>
      <p:sp>
        <p:nvSpPr>
          <p:cNvPr id="4" name="Text Placeholder 3"/>
          <p:cNvSpPr>
            <a:spLocks noGrp="1"/>
          </p:cNvSpPr>
          <p:nvPr>
            <p:ph type="body" idx="2"/>
          </p:nvPr>
        </p:nvSpPr>
        <p:spPr>
          <a:xfrm>
            <a:off x="685800" y="1600200"/>
            <a:ext cx="3048000" cy="3733800"/>
          </a:xfrm>
        </p:spPr>
        <p:txBody>
          <a:bodyPr/>
          <a:lstStyle/>
          <a:p>
            <a:r>
              <a:rPr lang="en-US" dirty="0"/>
              <a:t>American physicist Robert A. </a:t>
            </a:r>
            <a:r>
              <a:rPr lang="en-US" dirty="0" smtClean="0"/>
              <a:t>Millikan </a:t>
            </a:r>
            <a:r>
              <a:rPr lang="en-US" dirty="0"/>
              <a:t>is best known for measuring the charge on the electron, for which he won the Nobel Prize in Physics in 1923. He also was able to obtain the exact </a:t>
            </a:r>
            <a:r>
              <a:rPr lang="en-US" dirty="0" smtClean="0"/>
              <a:t>value </a:t>
            </a:r>
            <a:r>
              <a:rPr lang="en-US" dirty="0"/>
              <a:t>of Planck's constant.</a:t>
            </a:r>
          </a:p>
        </p:txBody>
      </p:sp>
      <p:sp>
        <p:nvSpPr>
          <p:cNvPr id="2" name="Title 1"/>
          <p:cNvSpPr>
            <a:spLocks noGrp="1"/>
          </p:cNvSpPr>
          <p:nvPr>
            <p:ph type="title"/>
          </p:nvPr>
        </p:nvSpPr>
        <p:spPr>
          <a:xfrm>
            <a:off x="457200" y="228600"/>
            <a:ext cx="5867400" cy="1162050"/>
          </a:xfrm>
        </p:spPr>
        <p:txBody>
          <a:bodyPr>
            <a:noAutofit/>
          </a:bodyPr>
          <a:lstStyle/>
          <a:p>
            <a:r>
              <a:rPr lang="en-US" sz="2400" dirty="0"/>
              <a:t>Robert </a:t>
            </a:r>
            <a:r>
              <a:rPr lang="en-US" sz="2400" dirty="0" smtClean="0"/>
              <a:t> A</a:t>
            </a:r>
            <a:r>
              <a:rPr lang="en-US" sz="2400" dirty="0"/>
              <a:t>. Millikan </a:t>
            </a:r>
            <a:r>
              <a:rPr lang="en-US" sz="2400" dirty="0" smtClean="0"/>
              <a:t/>
            </a:r>
            <a:br>
              <a:rPr lang="en-US" sz="2400" dirty="0" smtClean="0"/>
            </a:br>
            <a:r>
              <a:rPr lang="en-US" sz="2400" dirty="0" smtClean="0"/>
              <a:t>(</a:t>
            </a:r>
            <a:r>
              <a:rPr lang="en-US" sz="2400" dirty="0"/>
              <a:t>March </a:t>
            </a:r>
            <a:r>
              <a:rPr lang="en-US" sz="2400" dirty="0" smtClean="0"/>
              <a:t> 22</a:t>
            </a:r>
            <a:r>
              <a:rPr lang="en-US" sz="2400" dirty="0"/>
              <a:t>, </a:t>
            </a:r>
            <a:r>
              <a:rPr lang="en-US" sz="2400" dirty="0" smtClean="0"/>
              <a:t> 1868 </a:t>
            </a:r>
            <a:r>
              <a:rPr lang="en-US" sz="2400" dirty="0"/>
              <a:t>– December </a:t>
            </a:r>
            <a:r>
              <a:rPr lang="en-US" sz="2400" dirty="0" smtClean="0"/>
              <a:t> 19</a:t>
            </a:r>
            <a:r>
              <a:rPr lang="en-US" sz="2400" dirty="0"/>
              <a:t>, </a:t>
            </a:r>
            <a:r>
              <a:rPr lang="en-US" sz="2400" dirty="0" smtClean="0"/>
              <a:t> 1953</a:t>
            </a:r>
            <a:r>
              <a:rPr lang="en-US" sz="2400" dirty="0"/>
              <a:t>)</a:t>
            </a:r>
            <a:br>
              <a:rPr lang="en-US" sz="2400" dirty="0"/>
            </a:br>
            <a:endParaRPr lang="en-US" sz="2400" dirty="0"/>
          </a:p>
        </p:txBody>
      </p:sp>
    </p:spTree>
    <p:extLst>
      <p:ext uri="{BB962C8B-B14F-4D97-AF65-F5344CB8AC3E}">
        <p14:creationId xmlns:p14="http://schemas.microsoft.com/office/powerpoint/2010/main" val="256111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32396" y="1295400"/>
            <a:ext cx="3144804" cy="4216003"/>
          </a:xfrm>
          <a:prstGeom prst="rect">
            <a:avLst/>
          </a:prstGeom>
          <a:ln>
            <a:noFill/>
          </a:ln>
          <a:effectLst>
            <a:softEdge rad="112500"/>
          </a:effectLst>
        </p:spPr>
      </p:pic>
      <p:sp>
        <p:nvSpPr>
          <p:cNvPr id="4" name="Text Placeholder 3"/>
          <p:cNvSpPr>
            <a:spLocks noGrp="1"/>
          </p:cNvSpPr>
          <p:nvPr>
            <p:ph type="body" idx="2"/>
          </p:nvPr>
        </p:nvSpPr>
        <p:spPr>
          <a:xfrm>
            <a:off x="762000" y="1600200"/>
            <a:ext cx="3581400" cy="4876800"/>
          </a:xfrm>
        </p:spPr>
        <p:txBody>
          <a:bodyPr>
            <a:noAutofit/>
          </a:bodyPr>
          <a:lstStyle/>
          <a:p>
            <a:r>
              <a:rPr lang="en-US" dirty="0" smtClean="0"/>
              <a:t>Ernest Rutherford was </a:t>
            </a:r>
            <a:r>
              <a:rPr lang="en-US" dirty="0"/>
              <a:t>a New Zealand-born British physicist who </a:t>
            </a:r>
            <a:r>
              <a:rPr lang="en-US" dirty="0" smtClean="0"/>
              <a:t>is known </a:t>
            </a:r>
            <a:r>
              <a:rPr lang="en-US" dirty="0"/>
              <a:t>as the father of nuclear physics. </a:t>
            </a:r>
            <a:r>
              <a:rPr lang="en-US" dirty="0" smtClean="0"/>
              <a:t>He won the  Nobel Prize in Chemistry in 1908 for his model of the atom. He </a:t>
            </a:r>
            <a:r>
              <a:rPr lang="en-US" dirty="0"/>
              <a:t>discovered the atomic nucleus and </a:t>
            </a:r>
            <a:r>
              <a:rPr lang="en-US" dirty="0" smtClean="0"/>
              <a:t>said that </a:t>
            </a:r>
            <a:r>
              <a:rPr lang="en-US" dirty="0"/>
              <a:t>was similar to the solar system. Like planets, electrons orbited a central, sun-like nucleus. </a:t>
            </a:r>
            <a:r>
              <a:rPr lang="en-US" dirty="0" smtClean="0"/>
              <a:t>He was also the </a:t>
            </a:r>
            <a:r>
              <a:rPr lang="en-US" dirty="0"/>
              <a:t>first human to create a "nuclear </a:t>
            </a:r>
            <a:r>
              <a:rPr lang="en-US" dirty="0" smtClean="0"/>
              <a:t>reaction." </a:t>
            </a:r>
            <a:endParaRPr lang="en-US" dirty="0"/>
          </a:p>
        </p:txBody>
      </p:sp>
      <p:sp>
        <p:nvSpPr>
          <p:cNvPr id="2" name="Title 1"/>
          <p:cNvSpPr>
            <a:spLocks noGrp="1"/>
          </p:cNvSpPr>
          <p:nvPr>
            <p:ph type="title"/>
          </p:nvPr>
        </p:nvSpPr>
        <p:spPr>
          <a:xfrm>
            <a:off x="457200" y="273050"/>
            <a:ext cx="5486400" cy="1162050"/>
          </a:xfrm>
        </p:spPr>
        <p:txBody>
          <a:bodyPr>
            <a:noAutofit/>
          </a:bodyPr>
          <a:lstStyle/>
          <a:p>
            <a:r>
              <a:rPr lang="en-US" sz="2400" dirty="0"/>
              <a:t>Ernest </a:t>
            </a:r>
            <a:r>
              <a:rPr lang="en-US" sz="2400" dirty="0" smtClean="0"/>
              <a:t>Rutherford</a:t>
            </a:r>
            <a:br>
              <a:rPr lang="en-US" sz="2400" dirty="0" smtClean="0"/>
            </a:br>
            <a:r>
              <a:rPr lang="en-US" sz="2400" dirty="0" smtClean="0"/>
              <a:t>(August  30,  1871 </a:t>
            </a:r>
            <a:r>
              <a:rPr lang="en-US" sz="2400" dirty="0"/>
              <a:t>– </a:t>
            </a:r>
            <a:r>
              <a:rPr lang="en-US" sz="2400" dirty="0" smtClean="0"/>
              <a:t> </a:t>
            </a:r>
            <a:r>
              <a:rPr lang="en-US" sz="2400" dirty="0"/>
              <a:t>October </a:t>
            </a:r>
            <a:r>
              <a:rPr lang="en-US" sz="2400" dirty="0" smtClean="0"/>
              <a:t> 19,  1937</a:t>
            </a:r>
            <a:r>
              <a:rPr lang="en-US" sz="2400" dirty="0"/>
              <a:t>)</a:t>
            </a:r>
            <a:br>
              <a:rPr lang="en-US" sz="2400" dirty="0"/>
            </a:br>
            <a:endParaRPr lang="en-US" sz="2400" dirty="0"/>
          </a:p>
        </p:txBody>
      </p:sp>
    </p:spTree>
    <p:extLst>
      <p:ext uri="{BB962C8B-B14F-4D97-AF65-F5344CB8AC3E}">
        <p14:creationId xmlns:p14="http://schemas.microsoft.com/office/powerpoint/2010/main" val="38213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2000" y="1600200"/>
            <a:ext cx="2819400" cy="4267200"/>
          </a:xfrm>
        </p:spPr>
        <p:txBody>
          <a:bodyPr>
            <a:noAutofit/>
          </a:bodyPr>
          <a:lstStyle/>
          <a:p>
            <a:pPr algn="just"/>
            <a:r>
              <a:rPr lang="en-US" b="1" dirty="0"/>
              <a:t>Einstein was a German-born theoretical physicist theoretical physicist. He developed the general theory of relativity and quantum mechanics.  He is best known for his formula </a:t>
            </a:r>
            <a:r>
              <a:rPr lang="en-US" b="1" i="1" dirty="0"/>
              <a:t>E</a:t>
            </a:r>
            <a:r>
              <a:rPr lang="en-US" b="1" dirty="0"/>
              <a:t> = </a:t>
            </a:r>
            <a:r>
              <a:rPr lang="en-US" b="1" i="1" dirty="0"/>
              <a:t>mc</a:t>
            </a:r>
            <a:r>
              <a:rPr lang="en-US" b="1" baseline="30000" dirty="0"/>
              <a:t>2</a:t>
            </a:r>
            <a:r>
              <a:rPr lang="en-US" b="1" dirty="0"/>
              <a:t> (which has been dubbed "the world's most famous equation").  He received the 1921 Noble Prize in Physics </a:t>
            </a:r>
            <a:endParaRPr lang="en-US" dirty="0"/>
          </a:p>
          <a:p>
            <a:pPr algn="just"/>
            <a:r>
              <a:rPr lang="en-US" b="1" dirty="0"/>
              <a:t> </a:t>
            </a:r>
            <a:endParaRPr lang="en-US" dirty="0"/>
          </a:p>
          <a:p>
            <a:pPr algn="just"/>
            <a:endParaRPr lang="en-US" dirty="0"/>
          </a:p>
        </p:txBody>
      </p:sp>
      <p:sp>
        <p:nvSpPr>
          <p:cNvPr id="2" name="Title 1"/>
          <p:cNvSpPr>
            <a:spLocks noGrp="1"/>
          </p:cNvSpPr>
          <p:nvPr>
            <p:ph type="title"/>
          </p:nvPr>
        </p:nvSpPr>
        <p:spPr>
          <a:xfrm>
            <a:off x="457200" y="273050"/>
            <a:ext cx="5334000" cy="1162050"/>
          </a:xfrm>
        </p:spPr>
        <p:txBody>
          <a:bodyPr>
            <a:noAutofit/>
          </a:bodyPr>
          <a:lstStyle/>
          <a:p>
            <a:r>
              <a:rPr lang="en-US" sz="2400" dirty="0"/>
              <a:t>Albert Einstein</a:t>
            </a:r>
            <a:br>
              <a:rPr lang="en-US" sz="2400" dirty="0"/>
            </a:br>
            <a:r>
              <a:rPr lang="en-US" sz="2400" dirty="0" smtClean="0"/>
              <a:t>(March  14, 1879 </a:t>
            </a:r>
            <a:r>
              <a:rPr lang="en-US" sz="2400" dirty="0"/>
              <a:t>– </a:t>
            </a:r>
            <a:r>
              <a:rPr lang="en-US" sz="2400" dirty="0" smtClean="0"/>
              <a:t> </a:t>
            </a:r>
            <a:r>
              <a:rPr lang="en-US" sz="2400" dirty="0"/>
              <a:t>April </a:t>
            </a:r>
            <a:r>
              <a:rPr lang="en-US" sz="2400" dirty="0" smtClean="0"/>
              <a:t> 18, 1955</a:t>
            </a:r>
            <a:r>
              <a:rPr lang="en-US" sz="2400" dirty="0"/>
              <a:t>)</a:t>
            </a:r>
            <a:br>
              <a:rPr lang="en-US" sz="2400" dirty="0"/>
            </a:br>
            <a:endParaRPr lang="en-US" sz="2400"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213738" y="1295400"/>
            <a:ext cx="3915696" cy="4114800"/>
          </a:xfrm>
          <a:prstGeom prst="rect">
            <a:avLst/>
          </a:prstGeom>
          <a:ln>
            <a:noFill/>
          </a:ln>
          <a:effectLst>
            <a:softEdge rad="112500"/>
          </a:effectLst>
        </p:spPr>
      </p:pic>
    </p:spTree>
    <p:extLst>
      <p:ext uri="{BB962C8B-B14F-4D97-AF65-F5344CB8AC3E}">
        <p14:creationId xmlns:p14="http://schemas.microsoft.com/office/powerpoint/2010/main" val="65614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177</TotalTime>
  <Words>1307</Words>
  <Application>Microsoft Office PowerPoint</Application>
  <PresentationFormat>On-screen Show (4:3)</PresentationFormat>
  <Paragraphs>142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PowerPoint Presentation</vt:lpstr>
      <vt:lpstr>APA  Biography Project – Grading Rubric</vt:lpstr>
      <vt:lpstr>PowerPoint Presentation</vt:lpstr>
      <vt:lpstr>Alicia Scott (June 8, 1860 - December  17, 1940)</vt:lpstr>
      <vt:lpstr>David Hilbert (January 23, 1862 – February 14, 1943) </vt:lpstr>
      <vt:lpstr>Marie Curie (November  7,  1867 – July  4, 1934) </vt:lpstr>
      <vt:lpstr>Robert  A. Millikan  (March  22,  1868 – December  19,  1953) </vt:lpstr>
      <vt:lpstr>Ernest Rutherford (August  30,  1871 –  October  19,  1937) </vt:lpstr>
      <vt:lpstr>Albert Einstein (March  14, 1879 –  April  18, 1955) </vt:lpstr>
      <vt:lpstr>Theodore Von Karman (May  11, 1881 – May  6, 1963)   </vt:lpstr>
      <vt:lpstr>Emmy Noether (March  23, 1882 – April  14,  1935 )  </vt:lpstr>
      <vt:lpstr>Edwin Hubble (November  20, 1889 – September  28, 1953)</vt:lpstr>
      <vt:lpstr>John Von Neumann (December  28, 1903 – February  8, 1957) </vt:lpstr>
      <vt:lpstr>Stanislaw Ulan (April  13,  1909 – May  13, 1984)</vt:lpstr>
      <vt:lpstr>Alan Turing (June 23, 1912 – June 7, 1954)</vt:lpstr>
      <vt:lpstr>John Nash (Born June  13, 1928) </vt:lpstr>
      <vt:lpstr>Steven Hawking (Born January 8, 1942)  </vt:lpstr>
      <vt:lpstr>Andrew Wiles (Born April 11, 1953 ) </vt:lpstr>
      <vt:lpstr>Neil Degrasse Tyson (Born October 5, 1958)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Alicia Scott (1860-1940) </dc:title>
  <dc:creator>Mommy and Daddy</dc:creator>
  <cp:lastModifiedBy>Mommy and Daddy</cp:lastModifiedBy>
  <cp:revision>30</cp:revision>
  <dcterms:created xsi:type="dcterms:W3CDTF">2014-12-08T16:08:02Z</dcterms:created>
  <dcterms:modified xsi:type="dcterms:W3CDTF">2017-08-29T18:19:24Z</dcterms:modified>
</cp:coreProperties>
</file>