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75" r:id="rId3"/>
    <p:sldId id="277" r:id="rId4"/>
    <p:sldId id="273"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image" Target="../media/image3.jpeg"/><Relationship Id="rId4"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image" Target="../media/image3.jpeg"/><Relationship Id="rId4"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0192B-3231-47C8-886C-4B654830E73B}" type="doc">
      <dgm:prSet loTypeId="urn:microsoft.com/office/officeart/2005/8/layout/pList2" loCatId="picture" qsTypeId="urn:microsoft.com/office/officeart/2005/8/quickstyle/simple1" qsCatId="simple" csTypeId="urn:microsoft.com/office/officeart/2005/8/colors/accent1_2" csCatId="accent1" phldr="1"/>
      <dgm:spPr/>
    </dgm:pt>
    <dgm:pt modelId="{7CD15DA3-14E2-4352-A648-570B085377A7}">
      <dgm:prSet phldrT="[Text]" custT="1"/>
      <dgm:spPr>
        <a:solidFill>
          <a:schemeClr val="tx2">
            <a:lumMod val="75000"/>
          </a:schemeClr>
        </a:solidFill>
        <a:ln>
          <a:noFill/>
        </a:ln>
        <a:scene3d>
          <a:camera prst="perspectiveFront"/>
          <a:lightRig rig="threePt" dir="t"/>
        </a:scene3d>
        <a:sp3d>
          <a:bevelT/>
        </a:sp3d>
      </dgm:spPr>
      <dgm:t>
        <a:bodyPr/>
        <a:lstStyle/>
        <a:p>
          <a:pPr algn="ctr"/>
          <a:r>
            <a:rPr lang="en-US" sz="2000" b="1" dirty="0" smtClean="0"/>
            <a:t>Pre Algebra</a:t>
          </a:r>
        </a:p>
        <a:p>
          <a:pPr algn="ctr"/>
          <a:r>
            <a:rPr lang="en-US" sz="1600" dirty="0" smtClean="0"/>
            <a:t>Ancient Era</a:t>
          </a:r>
        </a:p>
        <a:p>
          <a:pPr algn="ctr"/>
          <a:endParaRPr lang="en-US" sz="1600" dirty="0" smtClean="0"/>
        </a:p>
        <a:p>
          <a:pPr algn="ctr"/>
          <a:r>
            <a:rPr lang="en-US" sz="1800" dirty="0" smtClean="0"/>
            <a:t>1650 – 1548</a:t>
          </a:r>
        </a:p>
        <a:p>
          <a:pPr algn="ctr"/>
          <a:r>
            <a:rPr lang="en-US" sz="1800" dirty="0" smtClean="0"/>
            <a:t>BCE - CE</a:t>
          </a:r>
          <a:endParaRPr lang="en-US" sz="1800" dirty="0"/>
        </a:p>
      </dgm:t>
    </dgm:pt>
    <dgm:pt modelId="{EE649768-334D-40EB-876E-D8C568EE185A}" type="parTrans" cxnId="{217533F6-367C-4E38-B5C0-D19AA923D648}">
      <dgm:prSet/>
      <dgm:spPr/>
      <dgm:t>
        <a:bodyPr/>
        <a:lstStyle/>
        <a:p>
          <a:endParaRPr lang="en-US"/>
        </a:p>
      </dgm:t>
    </dgm:pt>
    <dgm:pt modelId="{417DA1EE-2ECF-4B34-9C2B-C4AA0A8ECE2B}" type="sibTrans" cxnId="{217533F6-367C-4E38-B5C0-D19AA923D648}">
      <dgm:prSet/>
      <dgm:spPr/>
      <dgm:t>
        <a:bodyPr/>
        <a:lstStyle/>
        <a:p>
          <a:endParaRPr lang="en-US"/>
        </a:p>
      </dgm:t>
    </dgm:pt>
    <dgm:pt modelId="{03145C6D-FA3D-4CB4-9B9F-A3FBF400C38B}">
      <dgm:prSet phldrT="[Text]" custT="1"/>
      <dgm:spPr>
        <a:solidFill>
          <a:schemeClr val="tx2">
            <a:lumMod val="75000"/>
          </a:schemeClr>
        </a:solidFill>
        <a:ln>
          <a:solidFill>
            <a:schemeClr val="bg1"/>
          </a:solidFill>
        </a:ln>
        <a:scene3d>
          <a:camera prst="orthographicFront"/>
          <a:lightRig rig="threePt" dir="t"/>
        </a:scene3d>
        <a:sp3d>
          <a:bevelT/>
        </a:sp3d>
      </dgm:spPr>
      <dgm:t>
        <a:bodyPr/>
        <a:lstStyle/>
        <a:p>
          <a:r>
            <a:rPr lang="en-US" sz="2000" b="1" dirty="0" smtClean="0"/>
            <a:t>Geometry</a:t>
          </a:r>
        </a:p>
        <a:p>
          <a:r>
            <a:rPr lang="en-US" sz="1600" dirty="0" smtClean="0"/>
            <a:t>Industrial Era</a:t>
          </a:r>
        </a:p>
        <a:p>
          <a:endParaRPr lang="en-US" sz="1600" dirty="0" smtClean="0"/>
        </a:p>
        <a:p>
          <a:r>
            <a:rPr lang="en-US" sz="1800" dirty="0" smtClean="0"/>
            <a:t>1736 – 1856 </a:t>
          </a:r>
          <a:endParaRPr lang="en-US" sz="1800" dirty="0"/>
        </a:p>
      </dgm:t>
    </dgm:pt>
    <dgm:pt modelId="{AED9F6E6-76C5-4DE5-A5F2-9B19BDF515DB}" type="parTrans" cxnId="{3F025239-EA6E-4654-9E38-023E593D70F3}">
      <dgm:prSet/>
      <dgm:spPr/>
      <dgm:t>
        <a:bodyPr/>
        <a:lstStyle/>
        <a:p>
          <a:endParaRPr lang="en-US"/>
        </a:p>
      </dgm:t>
    </dgm:pt>
    <dgm:pt modelId="{B831803C-5205-4B05-8DD1-513C612D3E3E}" type="sibTrans" cxnId="{3F025239-EA6E-4654-9E38-023E593D70F3}">
      <dgm:prSet/>
      <dgm:spPr/>
      <dgm:t>
        <a:bodyPr/>
        <a:lstStyle/>
        <a:p>
          <a:endParaRPr lang="en-US"/>
        </a:p>
      </dgm:t>
    </dgm:pt>
    <dgm:pt modelId="{CD96C797-F9EA-434D-9CA2-D5E31E242D4F}">
      <dgm:prSet phldrT="[Text]" custT="1"/>
      <dgm:spPr>
        <a:solidFill>
          <a:schemeClr val="tx2">
            <a:lumMod val="75000"/>
          </a:schemeClr>
        </a:solidFill>
        <a:ln>
          <a:solidFill>
            <a:schemeClr val="bg1"/>
          </a:solidFill>
        </a:ln>
        <a:scene3d>
          <a:camera prst="orthographicFront"/>
          <a:lightRig rig="threePt" dir="t"/>
        </a:scene3d>
        <a:sp3d>
          <a:bevelT/>
        </a:sp3d>
      </dgm:spPr>
      <dgm:t>
        <a:bodyPr/>
        <a:lstStyle/>
        <a:p>
          <a:pPr algn="ctr"/>
          <a:r>
            <a:rPr lang="en-US" sz="2000" b="1" dirty="0" smtClean="0"/>
            <a:t>Algebra II</a:t>
          </a:r>
        </a:p>
        <a:p>
          <a:pPr algn="ctr"/>
          <a:r>
            <a:rPr lang="en-US" sz="1600" dirty="0" smtClean="0"/>
            <a:t>Modern Era</a:t>
          </a:r>
        </a:p>
        <a:p>
          <a:pPr algn="ctr"/>
          <a:endParaRPr lang="en-US" sz="1600" dirty="0" smtClean="0"/>
        </a:p>
        <a:p>
          <a:pPr algn="ctr"/>
          <a:r>
            <a:rPr lang="en-US" sz="1600" dirty="0" smtClean="0"/>
            <a:t>1860 – Present</a:t>
          </a:r>
        </a:p>
        <a:p>
          <a:pPr algn="ctr"/>
          <a:endParaRPr lang="en-US" sz="2700" dirty="0"/>
        </a:p>
      </dgm:t>
    </dgm:pt>
    <dgm:pt modelId="{8C635978-6A1D-4EBE-89DE-B5E316BFA1D4}" type="parTrans" cxnId="{9828F030-EE27-4A2C-BB7A-BC94807A652B}">
      <dgm:prSet/>
      <dgm:spPr/>
      <dgm:t>
        <a:bodyPr/>
        <a:lstStyle/>
        <a:p>
          <a:endParaRPr lang="en-US"/>
        </a:p>
      </dgm:t>
    </dgm:pt>
    <dgm:pt modelId="{A6EDE733-6742-47C8-B5E1-4ECE099A9F47}" type="sibTrans" cxnId="{9828F030-EE27-4A2C-BB7A-BC94807A652B}">
      <dgm:prSet/>
      <dgm:spPr/>
      <dgm:t>
        <a:bodyPr/>
        <a:lstStyle/>
        <a:p>
          <a:endParaRPr lang="en-US"/>
        </a:p>
      </dgm:t>
    </dgm:pt>
    <dgm:pt modelId="{29DDDBD5-025A-4DC3-A2ED-F33989535191}">
      <dgm:prSet custT="1"/>
      <dgm:spPr>
        <a:solidFill>
          <a:schemeClr val="tx2">
            <a:lumMod val="75000"/>
          </a:schemeClr>
        </a:solidFill>
        <a:ln>
          <a:solidFill>
            <a:schemeClr val="bg1"/>
          </a:solidFill>
        </a:ln>
        <a:scene3d>
          <a:camera prst="orthographicFront"/>
          <a:lightRig rig="threePt" dir="t"/>
        </a:scene3d>
        <a:sp3d>
          <a:bevelT/>
        </a:sp3d>
      </dgm:spPr>
      <dgm:t>
        <a:bodyPr/>
        <a:lstStyle/>
        <a:p>
          <a:r>
            <a:rPr lang="en-US" sz="2000" b="1" dirty="0" smtClean="0"/>
            <a:t>Algebra I</a:t>
          </a:r>
        </a:p>
        <a:p>
          <a:r>
            <a:rPr lang="en-US" sz="1600" dirty="0" smtClean="0"/>
            <a:t>Renaissance Era</a:t>
          </a:r>
        </a:p>
        <a:p>
          <a:r>
            <a:rPr lang="en-US" sz="1600" dirty="0" smtClean="0"/>
            <a:t> </a:t>
          </a:r>
        </a:p>
        <a:p>
          <a:r>
            <a:rPr lang="en-US" sz="1800" dirty="0" smtClean="0"/>
            <a:t>1564 - 1731</a:t>
          </a:r>
        </a:p>
      </dgm:t>
    </dgm:pt>
    <dgm:pt modelId="{48BB08EB-A4D6-446E-BD9C-3C7B7B55D109}" type="parTrans" cxnId="{C60696C3-417F-4CFE-8B50-722E425C5039}">
      <dgm:prSet/>
      <dgm:spPr/>
      <dgm:t>
        <a:bodyPr/>
        <a:lstStyle/>
        <a:p>
          <a:endParaRPr lang="en-US"/>
        </a:p>
      </dgm:t>
    </dgm:pt>
    <dgm:pt modelId="{973049E3-8961-45DD-9DD2-D3BCC1728110}" type="sibTrans" cxnId="{C60696C3-417F-4CFE-8B50-722E425C5039}">
      <dgm:prSet/>
      <dgm:spPr/>
      <dgm:t>
        <a:bodyPr/>
        <a:lstStyle/>
        <a:p>
          <a:endParaRPr lang="en-US"/>
        </a:p>
      </dgm:t>
    </dgm:pt>
    <dgm:pt modelId="{0747ACB2-4B6B-4508-92D7-EA4D4A76F360}" type="pres">
      <dgm:prSet presAssocID="{B100192B-3231-47C8-886C-4B654830E73B}" presName="Name0" presStyleCnt="0">
        <dgm:presLayoutVars>
          <dgm:dir/>
          <dgm:resizeHandles val="exact"/>
        </dgm:presLayoutVars>
      </dgm:prSet>
      <dgm:spPr/>
    </dgm:pt>
    <dgm:pt modelId="{66F94CA3-0B65-4FC4-9463-7E2AA775FAB7}" type="pres">
      <dgm:prSet presAssocID="{B100192B-3231-47C8-886C-4B654830E73B}" presName="bkgdShp" presStyleLbl="alignAccFollowNode1" presStyleIdx="0" presStyleCnt="1">
        <dgm:style>
          <a:lnRef idx="1">
            <a:schemeClr val="dk1"/>
          </a:lnRef>
          <a:fillRef idx="3">
            <a:schemeClr val="dk1"/>
          </a:fillRef>
          <a:effectRef idx="2">
            <a:schemeClr val="dk1"/>
          </a:effectRef>
          <a:fontRef idx="minor">
            <a:schemeClr val="lt1"/>
          </a:fontRef>
        </dgm:style>
      </dgm:prSet>
      <dgm:spPr>
        <a:noFill/>
        <a:ln>
          <a:solidFill>
            <a:schemeClr val="bg1"/>
          </a:solidFill>
        </a:ln>
      </dgm:spPr>
    </dgm:pt>
    <dgm:pt modelId="{DDFCFC3F-123D-4985-86CA-C51B958594A8}" type="pres">
      <dgm:prSet presAssocID="{B100192B-3231-47C8-886C-4B654830E73B}" presName="linComp" presStyleCnt="0"/>
      <dgm:spPr/>
    </dgm:pt>
    <dgm:pt modelId="{3B5B70D5-A3B6-410F-A08F-26EC24EDA752}" type="pres">
      <dgm:prSet presAssocID="{7CD15DA3-14E2-4352-A648-570B085377A7}" presName="compNode" presStyleCnt="0"/>
      <dgm:spPr/>
    </dgm:pt>
    <dgm:pt modelId="{4D62DBB5-78DB-4F46-9D64-0E97F64A1B19}" type="pres">
      <dgm:prSet presAssocID="{7CD15DA3-14E2-4352-A648-570B085377A7}" presName="node" presStyleLbl="node1" presStyleIdx="0" presStyleCnt="4" custScaleY="107135">
        <dgm:presLayoutVars>
          <dgm:bulletEnabled val="1"/>
        </dgm:presLayoutVars>
      </dgm:prSet>
      <dgm:spPr/>
      <dgm:t>
        <a:bodyPr/>
        <a:lstStyle/>
        <a:p>
          <a:endParaRPr lang="en-US"/>
        </a:p>
      </dgm:t>
    </dgm:pt>
    <dgm:pt modelId="{F56BA123-3435-451D-B753-378C869DA89E}" type="pres">
      <dgm:prSet presAssocID="{7CD15DA3-14E2-4352-A648-570B085377A7}" presName="invisiNode" presStyleLbl="node1" presStyleIdx="0" presStyleCnt="4"/>
      <dgm:spPr/>
    </dgm:pt>
    <dgm:pt modelId="{7350E5AC-2D08-4469-A0D3-245E7B4F375F}" type="pres">
      <dgm:prSet presAssocID="{7CD15DA3-14E2-4352-A648-570B085377A7}"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a:ln>
          <a:solidFill>
            <a:schemeClr val="bg1"/>
          </a:solidFill>
        </a:ln>
        <a:scene3d>
          <a:camera prst="perspectiveRight"/>
          <a:lightRig rig="threePt" dir="t"/>
        </a:scene3d>
        <a:sp3d>
          <a:bevelT w="139700" h="139700" prst="divot"/>
        </a:sp3d>
      </dgm:spPr>
    </dgm:pt>
    <dgm:pt modelId="{1F4DDEB8-1B07-4414-B0E5-6D80B4E56BAB}" type="pres">
      <dgm:prSet presAssocID="{417DA1EE-2ECF-4B34-9C2B-C4AA0A8ECE2B}" presName="sibTrans" presStyleLbl="sibTrans2D1" presStyleIdx="0" presStyleCnt="0"/>
      <dgm:spPr/>
      <dgm:t>
        <a:bodyPr/>
        <a:lstStyle/>
        <a:p>
          <a:endParaRPr lang="en-US"/>
        </a:p>
      </dgm:t>
    </dgm:pt>
    <dgm:pt modelId="{C1309972-8E08-4498-9C50-A668232744C6}" type="pres">
      <dgm:prSet presAssocID="{29DDDBD5-025A-4DC3-A2ED-F33989535191}" presName="compNode" presStyleCnt="0"/>
      <dgm:spPr/>
    </dgm:pt>
    <dgm:pt modelId="{F125250E-E253-46FC-A843-1CA72B75EE4A}" type="pres">
      <dgm:prSet presAssocID="{29DDDBD5-025A-4DC3-A2ED-F33989535191}" presName="node" presStyleLbl="node1" presStyleIdx="1" presStyleCnt="4" custScaleY="105869" custLinFactNeighborX="-1255" custLinFactNeighborY="-1467">
        <dgm:presLayoutVars>
          <dgm:bulletEnabled val="1"/>
        </dgm:presLayoutVars>
      </dgm:prSet>
      <dgm:spPr/>
      <dgm:t>
        <a:bodyPr/>
        <a:lstStyle/>
        <a:p>
          <a:endParaRPr lang="en-US"/>
        </a:p>
      </dgm:t>
    </dgm:pt>
    <dgm:pt modelId="{0343F8D3-31C2-4189-96CA-8BB55EBA02C7}" type="pres">
      <dgm:prSet presAssocID="{29DDDBD5-025A-4DC3-A2ED-F33989535191}" presName="invisiNode" presStyleLbl="node1" presStyleIdx="1" presStyleCnt="4"/>
      <dgm:spPr/>
    </dgm:pt>
    <dgm:pt modelId="{756E1E05-F422-4DAC-A0B4-7B8338C0305A}" type="pres">
      <dgm:prSet presAssocID="{29DDDBD5-025A-4DC3-A2ED-F33989535191}"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a:solidFill>
            <a:schemeClr val="bg1"/>
          </a:solidFill>
        </a:ln>
        <a:scene3d>
          <a:camera prst="perspectiveRight"/>
          <a:lightRig rig="threePt" dir="t"/>
        </a:scene3d>
        <a:sp3d>
          <a:bevelT w="139700" h="139700" prst="divot"/>
        </a:sp3d>
      </dgm:spPr>
    </dgm:pt>
    <dgm:pt modelId="{62EED08A-0912-4DB5-B8B0-C35D17F7BB00}" type="pres">
      <dgm:prSet presAssocID="{973049E3-8961-45DD-9DD2-D3BCC1728110}" presName="sibTrans" presStyleLbl="sibTrans2D1" presStyleIdx="0" presStyleCnt="0"/>
      <dgm:spPr/>
      <dgm:t>
        <a:bodyPr/>
        <a:lstStyle/>
        <a:p>
          <a:endParaRPr lang="en-US"/>
        </a:p>
      </dgm:t>
    </dgm:pt>
    <dgm:pt modelId="{F4D6CB6A-D7FB-4E26-BA05-72492F889E2D}" type="pres">
      <dgm:prSet presAssocID="{03145C6D-FA3D-4CB4-9B9F-A3FBF400C38B}" presName="compNode" presStyleCnt="0"/>
      <dgm:spPr/>
    </dgm:pt>
    <dgm:pt modelId="{B505AD68-A75F-41C4-A0B8-FEE3FEB0E400}" type="pres">
      <dgm:prSet presAssocID="{03145C6D-FA3D-4CB4-9B9F-A3FBF400C38B}" presName="node" presStyleLbl="node1" presStyleIdx="2" presStyleCnt="4" custScaleY="107135" custLinFactNeighborX="-913" custLinFactNeighborY="1036">
        <dgm:presLayoutVars>
          <dgm:bulletEnabled val="1"/>
        </dgm:presLayoutVars>
      </dgm:prSet>
      <dgm:spPr/>
      <dgm:t>
        <a:bodyPr/>
        <a:lstStyle/>
        <a:p>
          <a:endParaRPr lang="en-US"/>
        </a:p>
      </dgm:t>
    </dgm:pt>
    <dgm:pt modelId="{30FABDC8-02F1-4BF4-A73D-6F12C768524C}" type="pres">
      <dgm:prSet presAssocID="{03145C6D-FA3D-4CB4-9B9F-A3FBF400C38B}" presName="invisiNode" presStyleLbl="node1" presStyleIdx="2" presStyleCnt="4"/>
      <dgm:spPr/>
    </dgm:pt>
    <dgm:pt modelId="{FEB0208F-7383-4AFB-9AFB-0B12906C9640}" type="pres">
      <dgm:prSet presAssocID="{03145C6D-FA3D-4CB4-9B9F-A3FBF400C38B}"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a:solidFill>
            <a:schemeClr val="bg1"/>
          </a:solidFill>
        </a:ln>
        <a:scene3d>
          <a:camera prst="perspectiveRight"/>
          <a:lightRig rig="threePt" dir="t"/>
        </a:scene3d>
        <a:sp3d>
          <a:bevelT w="139700" h="139700" prst="divot"/>
        </a:sp3d>
      </dgm:spPr>
    </dgm:pt>
    <dgm:pt modelId="{9A4FF470-63F5-47E2-A2FC-B97F58B1394E}" type="pres">
      <dgm:prSet presAssocID="{B831803C-5205-4B05-8DD1-513C612D3E3E}" presName="sibTrans" presStyleLbl="sibTrans2D1" presStyleIdx="0" presStyleCnt="0"/>
      <dgm:spPr/>
      <dgm:t>
        <a:bodyPr/>
        <a:lstStyle/>
        <a:p>
          <a:endParaRPr lang="en-US"/>
        </a:p>
      </dgm:t>
    </dgm:pt>
    <dgm:pt modelId="{05E44931-9272-482A-B13E-8B371D615975}" type="pres">
      <dgm:prSet presAssocID="{CD96C797-F9EA-434D-9CA2-D5E31E242D4F}" presName="compNode" presStyleCnt="0"/>
      <dgm:spPr/>
    </dgm:pt>
    <dgm:pt modelId="{EAA23F13-B87A-4BE2-8DBB-76EFBA7CBB8F}" type="pres">
      <dgm:prSet presAssocID="{CD96C797-F9EA-434D-9CA2-D5E31E242D4F}" presName="node" presStyleLbl="node1" presStyleIdx="3" presStyleCnt="4" custScaleY="107494">
        <dgm:presLayoutVars>
          <dgm:bulletEnabled val="1"/>
        </dgm:presLayoutVars>
      </dgm:prSet>
      <dgm:spPr/>
      <dgm:t>
        <a:bodyPr/>
        <a:lstStyle/>
        <a:p>
          <a:endParaRPr lang="en-US"/>
        </a:p>
      </dgm:t>
    </dgm:pt>
    <dgm:pt modelId="{C2CB7455-F575-48B6-9B57-A99E3F3C63A9}" type="pres">
      <dgm:prSet presAssocID="{CD96C797-F9EA-434D-9CA2-D5E31E242D4F}" presName="invisiNode" presStyleLbl="node1" presStyleIdx="3" presStyleCnt="4"/>
      <dgm:spPr/>
    </dgm:pt>
    <dgm:pt modelId="{8A1785EB-A78A-4E8A-946D-95A0D40CE59D}" type="pres">
      <dgm:prSet presAssocID="{CD96C797-F9EA-434D-9CA2-D5E31E242D4F}"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84000" r="-84000"/>
          </a:stretch>
        </a:blipFill>
        <a:ln>
          <a:solidFill>
            <a:schemeClr val="bg1"/>
          </a:solidFill>
        </a:ln>
        <a:scene3d>
          <a:camera prst="perspectiveRight"/>
          <a:lightRig rig="threePt" dir="t"/>
        </a:scene3d>
        <a:sp3d>
          <a:bevelT w="139700" h="139700" prst="divot"/>
        </a:sp3d>
      </dgm:spPr>
    </dgm:pt>
  </dgm:ptLst>
  <dgm:cxnLst>
    <dgm:cxn modelId="{217533F6-367C-4E38-B5C0-D19AA923D648}" srcId="{B100192B-3231-47C8-886C-4B654830E73B}" destId="{7CD15DA3-14E2-4352-A648-570B085377A7}" srcOrd="0" destOrd="0" parTransId="{EE649768-334D-40EB-876E-D8C568EE185A}" sibTransId="{417DA1EE-2ECF-4B34-9C2B-C4AA0A8ECE2B}"/>
    <dgm:cxn modelId="{7A4948C2-5C28-474E-9F82-C125189BCFAD}" type="presOf" srcId="{29DDDBD5-025A-4DC3-A2ED-F33989535191}" destId="{F125250E-E253-46FC-A843-1CA72B75EE4A}" srcOrd="0" destOrd="0" presId="urn:microsoft.com/office/officeart/2005/8/layout/pList2"/>
    <dgm:cxn modelId="{C60696C3-417F-4CFE-8B50-722E425C5039}" srcId="{B100192B-3231-47C8-886C-4B654830E73B}" destId="{29DDDBD5-025A-4DC3-A2ED-F33989535191}" srcOrd="1" destOrd="0" parTransId="{48BB08EB-A4D6-446E-BD9C-3C7B7B55D109}" sibTransId="{973049E3-8961-45DD-9DD2-D3BCC1728110}"/>
    <dgm:cxn modelId="{9828F030-EE27-4A2C-BB7A-BC94807A652B}" srcId="{B100192B-3231-47C8-886C-4B654830E73B}" destId="{CD96C797-F9EA-434D-9CA2-D5E31E242D4F}" srcOrd="3" destOrd="0" parTransId="{8C635978-6A1D-4EBE-89DE-B5E316BFA1D4}" sibTransId="{A6EDE733-6742-47C8-B5E1-4ECE099A9F47}"/>
    <dgm:cxn modelId="{4D49AAFC-C813-4C6A-8D59-AE218EB89F26}" type="presOf" srcId="{CD96C797-F9EA-434D-9CA2-D5E31E242D4F}" destId="{EAA23F13-B87A-4BE2-8DBB-76EFBA7CBB8F}" srcOrd="0" destOrd="0" presId="urn:microsoft.com/office/officeart/2005/8/layout/pList2"/>
    <dgm:cxn modelId="{2F1E93E4-5D85-4EBD-80EC-15ADD9B0C80F}" type="presOf" srcId="{03145C6D-FA3D-4CB4-9B9F-A3FBF400C38B}" destId="{B505AD68-A75F-41C4-A0B8-FEE3FEB0E400}" srcOrd="0" destOrd="0" presId="urn:microsoft.com/office/officeart/2005/8/layout/pList2"/>
    <dgm:cxn modelId="{194D3D7C-8FFA-4EA6-BC98-FC0EF82CB089}" type="presOf" srcId="{7CD15DA3-14E2-4352-A648-570B085377A7}" destId="{4D62DBB5-78DB-4F46-9D64-0E97F64A1B19}" srcOrd="0" destOrd="0" presId="urn:microsoft.com/office/officeart/2005/8/layout/pList2"/>
    <dgm:cxn modelId="{00B23672-3AE0-47DE-8DB9-AD9EC9C89503}" type="presOf" srcId="{B831803C-5205-4B05-8DD1-513C612D3E3E}" destId="{9A4FF470-63F5-47E2-A2FC-B97F58B1394E}" srcOrd="0" destOrd="0" presId="urn:microsoft.com/office/officeart/2005/8/layout/pList2"/>
    <dgm:cxn modelId="{C1CCF835-9896-4735-8F38-05D52971D3D9}" type="presOf" srcId="{973049E3-8961-45DD-9DD2-D3BCC1728110}" destId="{62EED08A-0912-4DB5-B8B0-C35D17F7BB00}" srcOrd="0" destOrd="0" presId="urn:microsoft.com/office/officeart/2005/8/layout/pList2"/>
    <dgm:cxn modelId="{F5F4ED76-6A57-4063-840E-7D26C92288C4}" type="presOf" srcId="{B100192B-3231-47C8-886C-4B654830E73B}" destId="{0747ACB2-4B6B-4508-92D7-EA4D4A76F360}" srcOrd="0" destOrd="0" presId="urn:microsoft.com/office/officeart/2005/8/layout/pList2"/>
    <dgm:cxn modelId="{9F12C3D0-11FD-4339-B4C6-2C73D7D4926F}" type="presOf" srcId="{417DA1EE-2ECF-4B34-9C2B-C4AA0A8ECE2B}" destId="{1F4DDEB8-1B07-4414-B0E5-6D80B4E56BAB}" srcOrd="0" destOrd="0" presId="urn:microsoft.com/office/officeart/2005/8/layout/pList2"/>
    <dgm:cxn modelId="{3F025239-EA6E-4654-9E38-023E593D70F3}" srcId="{B100192B-3231-47C8-886C-4B654830E73B}" destId="{03145C6D-FA3D-4CB4-9B9F-A3FBF400C38B}" srcOrd="2" destOrd="0" parTransId="{AED9F6E6-76C5-4DE5-A5F2-9B19BDF515DB}" sibTransId="{B831803C-5205-4B05-8DD1-513C612D3E3E}"/>
    <dgm:cxn modelId="{802A9E1C-79B1-4D16-8957-2EB392D0C444}" type="presParOf" srcId="{0747ACB2-4B6B-4508-92D7-EA4D4A76F360}" destId="{66F94CA3-0B65-4FC4-9463-7E2AA775FAB7}" srcOrd="0" destOrd="0" presId="urn:microsoft.com/office/officeart/2005/8/layout/pList2"/>
    <dgm:cxn modelId="{570BF4FB-104B-45CF-B685-60A01D7A2776}" type="presParOf" srcId="{0747ACB2-4B6B-4508-92D7-EA4D4A76F360}" destId="{DDFCFC3F-123D-4985-86CA-C51B958594A8}" srcOrd="1" destOrd="0" presId="urn:microsoft.com/office/officeart/2005/8/layout/pList2"/>
    <dgm:cxn modelId="{0628D52A-B554-4275-B596-DE50DBBAC314}" type="presParOf" srcId="{DDFCFC3F-123D-4985-86CA-C51B958594A8}" destId="{3B5B70D5-A3B6-410F-A08F-26EC24EDA752}" srcOrd="0" destOrd="0" presId="urn:microsoft.com/office/officeart/2005/8/layout/pList2"/>
    <dgm:cxn modelId="{1EBC0A50-0CFD-44EF-835F-DF3C3BB2A880}" type="presParOf" srcId="{3B5B70D5-A3B6-410F-A08F-26EC24EDA752}" destId="{4D62DBB5-78DB-4F46-9D64-0E97F64A1B19}" srcOrd="0" destOrd="0" presId="urn:microsoft.com/office/officeart/2005/8/layout/pList2"/>
    <dgm:cxn modelId="{0D226E8B-1951-4D80-839E-CB6D686BA30C}" type="presParOf" srcId="{3B5B70D5-A3B6-410F-A08F-26EC24EDA752}" destId="{F56BA123-3435-451D-B753-378C869DA89E}" srcOrd="1" destOrd="0" presId="urn:microsoft.com/office/officeart/2005/8/layout/pList2"/>
    <dgm:cxn modelId="{B56B305C-5E49-4544-B611-0A4EAC95A1E7}" type="presParOf" srcId="{3B5B70D5-A3B6-410F-A08F-26EC24EDA752}" destId="{7350E5AC-2D08-4469-A0D3-245E7B4F375F}" srcOrd="2" destOrd="0" presId="urn:microsoft.com/office/officeart/2005/8/layout/pList2"/>
    <dgm:cxn modelId="{16CBDF23-8DA3-41C1-857D-3EEDCF4C728A}" type="presParOf" srcId="{DDFCFC3F-123D-4985-86CA-C51B958594A8}" destId="{1F4DDEB8-1B07-4414-B0E5-6D80B4E56BAB}" srcOrd="1" destOrd="0" presId="urn:microsoft.com/office/officeart/2005/8/layout/pList2"/>
    <dgm:cxn modelId="{9D25F151-FAE1-474E-A199-90A346C20F43}" type="presParOf" srcId="{DDFCFC3F-123D-4985-86CA-C51B958594A8}" destId="{C1309972-8E08-4498-9C50-A668232744C6}" srcOrd="2" destOrd="0" presId="urn:microsoft.com/office/officeart/2005/8/layout/pList2"/>
    <dgm:cxn modelId="{49F6E8AC-FD0E-44D0-B368-CFD6BDFE637C}" type="presParOf" srcId="{C1309972-8E08-4498-9C50-A668232744C6}" destId="{F125250E-E253-46FC-A843-1CA72B75EE4A}" srcOrd="0" destOrd="0" presId="urn:microsoft.com/office/officeart/2005/8/layout/pList2"/>
    <dgm:cxn modelId="{8B9E54C3-9AB8-4FD6-B321-00924E29D849}" type="presParOf" srcId="{C1309972-8E08-4498-9C50-A668232744C6}" destId="{0343F8D3-31C2-4189-96CA-8BB55EBA02C7}" srcOrd="1" destOrd="0" presId="urn:microsoft.com/office/officeart/2005/8/layout/pList2"/>
    <dgm:cxn modelId="{C761705A-3255-41CD-83D0-7CDA4BE1EE68}" type="presParOf" srcId="{C1309972-8E08-4498-9C50-A668232744C6}" destId="{756E1E05-F422-4DAC-A0B4-7B8338C0305A}" srcOrd="2" destOrd="0" presId="urn:microsoft.com/office/officeart/2005/8/layout/pList2"/>
    <dgm:cxn modelId="{E5629735-AF09-4C3A-9635-F0D2893A39E0}" type="presParOf" srcId="{DDFCFC3F-123D-4985-86CA-C51B958594A8}" destId="{62EED08A-0912-4DB5-B8B0-C35D17F7BB00}" srcOrd="3" destOrd="0" presId="urn:microsoft.com/office/officeart/2005/8/layout/pList2"/>
    <dgm:cxn modelId="{BD812C32-006D-47F0-82DC-EC13DEE7E004}" type="presParOf" srcId="{DDFCFC3F-123D-4985-86CA-C51B958594A8}" destId="{F4D6CB6A-D7FB-4E26-BA05-72492F889E2D}" srcOrd="4" destOrd="0" presId="urn:microsoft.com/office/officeart/2005/8/layout/pList2"/>
    <dgm:cxn modelId="{EDB962A2-DBED-4FFE-A9C8-419C978E38CE}" type="presParOf" srcId="{F4D6CB6A-D7FB-4E26-BA05-72492F889E2D}" destId="{B505AD68-A75F-41C4-A0B8-FEE3FEB0E400}" srcOrd="0" destOrd="0" presId="urn:microsoft.com/office/officeart/2005/8/layout/pList2"/>
    <dgm:cxn modelId="{762B7F51-A763-4288-967B-4E792F020433}" type="presParOf" srcId="{F4D6CB6A-D7FB-4E26-BA05-72492F889E2D}" destId="{30FABDC8-02F1-4BF4-A73D-6F12C768524C}" srcOrd="1" destOrd="0" presId="urn:microsoft.com/office/officeart/2005/8/layout/pList2"/>
    <dgm:cxn modelId="{95567B6A-37FB-4FAA-A775-99AF7E94E6C2}" type="presParOf" srcId="{F4D6CB6A-D7FB-4E26-BA05-72492F889E2D}" destId="{FEB0208F-7383-4AFB-9AFB-0B12906C9640}" srcOrd="2" destOrd="0" presId="urn:microsoft.com/office/officeart/2005/8/layout/pList2"/>
    <dgm:cxn modelId="{4CA24F5F-B25B-4F8A-9766-634BF6D4D2C2}" type="presParOf" srcId="{DDFCFC3F-123D-4985-86CA-C51B958594A8}" destId="{9A4FF470-63F5-47E2-A2FC-B97F58B1394E}" srcOrd="5" destOrd="0" presId="urn:microsoft.com/office/officeart/2005/8/layout/pList2"/>
    <dgm:cxn modelId="{BDC94027-4325-4B53-A2E3-C9472EFE4663}" type="presParOf" srcId="{DDFCFC3F-123D-4985-86CA-C51B958594A8}" destId="{05E44931-9272-482A-B13E-8B371D615975}" srcOrd="6" destOrd="0" presId="urn:microsoft.com/office/officeart/2005/8/layout/pList2"/>
    <dgm:cxn modelId="{3C6DF4CD-97A7-4533-815B-5AC166E35F15}" type="presParOf" srcId="{05E44931-9272-482A-B13E-8B371D615975}" destId="{EAA23F13-B87A-4BE2-8DBB-76EFBA7CBB8F}" srcOrd="0" destOrd="0" presId="urn:microsoft.com/office/officeart/2005/8/layout/pList2"/>
    <dgm:cxn modelId="{B1F28089-8331-453D-B5B8-676233F0F445}" type="presParOf" srcId="{05E44931-9272-482A-B13E-8B371D615975}" destId="{C2CB7455-F575-48B6-9B57-A99E3F3C63A9}" srcOrd="1" destOrd="0" presId="urn:microsoft.com/office/officeart/2005/8/layout/pList2"/>
    <dgm:cxn modelId="{CF35445A-66B0-4777-A4DF-5BE8F773B9B1}" type="presParOf" srcId="{05E44931-9272-482A-B13E-8B371D615975}" destId="{8A1785EB-A78A-4E8A-946D-95A0D40CE59D}"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94CA3-0B65-4FC4-9463-7E2AA775FAB7}">
      <dsp:nvSpPr>
        <dsp:cNvPr id="0" name=""/>
        <dsp:cNvSpPr/>
      </dsp:nvSpPr>
      <dsp:spPr>
        <a:xfrm>
          <a:off x="0" y="0"/>
          <a:ext cx="8534400" cy="2708910"/>
        </a:xfrm>
        <a:prstGeom prst="roundRect">
          <a:avLst>
            <a:gd name="adj" fmla="val 10000"/>
          </a:avLst>
        </a:prstGeom>
        <a:noFill/>
        <a:ln w="10000" cap="flat" cmpd="sng" algn="ctr">
          <a:solidFill>
            <a:schemeClr val="bg1"/>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hemeClr val="dk1"/>
        </a:lnRef>
        <a:fillRef idx="3">
          <a:schemeClr val="dk1"/>
        </a:fillRef>
        <a:effectRef idx="2">
          <a:schemeClr val="dk1"/>
        </a:effectRef>
        <a:fontRef idx="minor">
          <a:schemeClr val="lt1"/>
        </a:fontRef>
      </dsp:style>
    </dsp:sp>
    <dsp:sp modelId="{7350E5AC-2D08-4469-A0D3-245E7B4F375F}">
      <dsp:nvSpPr>
        <dsp:cNvPr id="0" name=""/>
        <dsp:cNvSpPr/>
      </dsp:nvSpPr>
      <dsp:spPr>
        <a:xfrm>
          <a:off x="258382" y="302129"/>
          <a:ext cx="1864566" cy="198653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a:ln w="25400" cap="flat" cmpd="sng" algn="ctr">
          <a:solidFill>
            <a:schemeClr val="bg1"/>
          </a:solidFill>
          <a:prstDash val="solid"/>
        </a:ln>
        <a:effectLst/>
        <a:scene3d>
          <a:camera prst="perspectiveRight"/>
          <a:lightRig rig="threePt" dir="t"/>
        </a:scene3d>
        <a:sp3d>
          <a:bevelT w="139700" h="139700" prst="divot"/>
        </a:sp3d>
      </dsp:spPr>
      <dsp:style>
        <a:lnRef idx="2">
          <a:scrgbClr r="0" g="0" b="0"/>
        </a:lnRef>
        <a:fillRef idx="1">
          <a:scrgbClr r="0" g="0" b="0"/>
        </a:fillRef>
        <a:effectRef idx="0">
          <a:scrgbClr r="0" g="0" b="0"/>
        </a:effectRef>
        <a:fontRef idx="minor"/>
      </dsp:style>
    </dsp:sp>
    <dsp:sp modelId="{4D62DBB5-78DB-4F46-9D64-0E97F64A1B19}">
      <dsp:nvSpPr>
        <dsp:cNvPr id="0" name=""/>
        <dsp:cNvSpPr/>
      </dsp:nvSpPr>
      <dsp:spPr>
        <a:xfrm rot="10800000">
          <a:off x="258382" y="2531735"/>
          <a:ext cx="1864566" cy="3547122"/>
        </a:xfrm>
        <a:prstGeom prst="round2SameRect">
          <a:avLst>
            <a:gd name="adj1" fmla="val 10500"/>
            <a:gd name="adj2" fmla="val 0"/>
          </a:avLst>
        </a:prstGeom>
        <a:solidFill>
          <a:schemeClr val="tx2">
            <a:lumMod val="75000"/>
          </a:schemeClr>
        </a:solidFill>
        <a:ln w="25400" cap="flat" cmpd="sng" algn="ctr">
          <a:noFill/>
          <a:prstDash val="solid"/>
        </a:ln>
        <a:effectLst/>
        <a:scene3d>
          <a:camera prst="perspective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Pre Algebra</a:t>
          </a:r>
        </a:p>
        <a:p>
          <a:pPr lvl="0" algn="ctr" defTabSz="889000">
            <a:lnSpc>
              <a:spcPct val="90000"/>
            </a:lnSpc>
            <a:spcBef>
              <a:spcPct val="0"/>
            </a:spcBef>
            <a:spcAft>
              <a:spcPct val="35000"/>
            </a:spcAft>
          </a:pPr>
          <a:r>
            <a:rPr lang="en-US" sz="1600" kern="1200" dirty="0" smtClean="0"/>
            <a:t>Ancient Era</a:t>
          </a:r>
        </a:p>
        <a:p>
          <a:pPr lvl="0" algn="ctr" defTabSz="889000">
            <a:lnSpc>
              <a:spcPct val="90000"/>
            </a:lnSpc>
            <a:spcBef>
              <a:spcPct val="0"/>
            </a:spcBef>
            <a:spcAft>
              <a:spcPct val="35000"/>
            </a:spcAft>
          </a:pPr>
          <a:endParaRPr lang="en-US" sz="1600" kern="1200" dirty="0" smtClean="0"/>
        </a:p>
        <a:p>
          <a:pPr lvl="0" algn="ctr" defTabSz="889000">
            <a:lnSpc>
              <a:spcPct val="90000"/>
            </a:lnSpc>
            <a:spcBef>
              <a:spcPct val="0"/>
            </a:spcBef>
            <a:spcAft>
              <a:spcPct val="35000"/>
            </a:spcAft>
          </a:pPr>
          <a:r>
            <a:rPr lang="en-US" sz="1800" kern="1200" dirty="0" smtClean="0"/>
            <a:t>1650 – 1548</a:t>
          </a:r>
        </a:p>
        <a:p>
          <a:pPr lvl="0" algn="ctr" defTabSz="889000">
            <a:lnSpc>
              <a:spcPct val="90000"/>
            </a:lnSpc>
            <a:spcBef>
              <a:spcPct val="0"/>
            </a:spcBef>
            <a:spcAft>
              <a:spcPct val="35000"/>
            </a:spcAft>
          </a:pPr>
          <a:r>
            <a:rPr lang="en-US" sz="1800" kern="1200" dirty="0" smtClean="0"/>
            <a:t>BCE - CE</a:t>
          </a:r>
          <a:endParaRPr lang="en-US" sz="1800" kern="1200" dirty="0"/>
        </a:p>
      </dsp:txBody>
      <dsp:txXfrm rot="10800000">
        <a:off x="315724" y="2531735"/>
        <a:ext cx="1749882" cy="3489780"/>
      </dsp:txXfrm>
    </dsp:sp>
    <dsp:sp modelId="{756E1E05-F422-4DAC-A0B4-7B8338C0305A}">
      <dsp:nvSpPr>
        <dsp:cNvPr id="0" name=""/>
        <dsp:cNvSpPr/>
      </dsp:nvSpPr>
      <dsp:spPr>
        <a:xfrm>
          <a:off x="2309405" y="312608"/>
          <a:ext cx="1864566" cy="198653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25400" cap="flat" cmpd="sng" algn="ctr">
          <a:solidFill>
            <a:schemeClr val="bg1"/>
          </a:solidFill>
          <a:prstDash val="solid"/>
        </a:ln>
        <a:effectLst/>
        <a:scene3d>
          <a:camera prst="perspectiveRight"/>
          <a:lightRig rig="threePt" dir="t"/>
        </a:scene3d>
        <a:sp3d>
          <a:bevelT w="139700" h="139700" prst="divot"/>
        </a:sp3d>
      </dsp:spPr>
      <dsp:style>
        <a:lnRef idx="2">
          <a:scrgbClr r="0" g="0" b="0"/>
        </a:lnRef>
        <a:fillRef idx="1">
          <a:scrgbClr r="0" g="0" b="0"/>
        </a:fillRef>
        <a:effectRef idx="0">
          <a:scrgbClr r="0" g="0" b="0"/>
        </a:effectRef>
        <a:fontRef idx="minor"/>
      </dsp:style>
    </dsp:sp>
    <dsp:sp modelId="{F125250E-E253-46FC-A843-1CA72B75EE4A}">
      <dsp:nvSpPr>
        <dsp:cNvPr id="0" name=""/>
        <dsp:cNvSpPr/>
      </dsp:nvSpPr>
      <dsp:spPr>
        <a:xfrm rot="10800000">
          <a:off x="2286004" y="2514602"/>
          <a:ext cx="1864566" cy="3505206"/>
        </a:xfrm>
        <a:prstGeom prst="round2SameRect">
          <a:avLst>
            <a:gd name="adj1" fmla="val 10500"/>
            <a:gd name="adj2" fmla="val 0"/>
          </a:avLst>
        </a:prstGeom>
        <a:solidFill>
          <a:schemeClr val="tx2">
            <a:lumMod val="75000"/>
          </a:schemeClr>
        </a:solidFill>
        <a:ln w="25400" cap="flat" cmpd="sng" algn="ctr">
          <a:solidFill>
            <a:schemeClr val="bg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Algebra I</a:t>
          </a:r>
        </a:p>
        <a:p>
          <a:pPr lvl="0" algn="ctr" defTabSz="889000">
            <a:lnSpc>
              <a:spcPct val="90000"/>
            </a:lnSpc>
            <a:spcBef>
              <a:spcPct val="0"/>
            </a:spcBef>
            <a:spcAft>
              <a:spcPct val="35000"/>
            </a:spcAft>
          </a:pPr>
          <a:r>
            <a:rPr lang="en-US" sz="1600" kern="1200" dirty="0" smtClean="0"/>
            <a:t>Renaissance Era</a:t>
          </a:r>
        </a:p>
        <a:p>
          <a:pPr lvl="0" algn="ctr" defTabSz="889000">
            <a:lnSpc>
              <a:spcPct val="90000"/>
            </a:lnSpc>
            <a:spcBef>
              <a:spcPct val="0"/>
            </a:spcBef>
            <a:spcAft>
              <a:spcPct val="35000"/>
            </a:spcAft>
          </a:pPr>
          <a:r>
            <a:rPr lang="en-US" sz="1600" kern="1200" dirty="0" smtClean="0"/>
            <a:t> </a:t>
          </a:r>
        </a:p>
        <a:p>
          <a:pPr lvl="0" algn="ctr" defTabSz="889000">
            <a:lnSpc>
              <a:spcPct val="90000"/>
            </a:lnSpc>
            <a:spcBef>
              <a:spcPct val="0"/>
            </a:spcBef>
            <a:spcAft>
              <a:spcPct val="35000"/>
            </a:spcAft>
          </a:pPr>
          <a:r>
            <a:rPr lang="en-US" sz="1800" kern="1200" dirty="0" smtClean="0"/>
            <a:t>1564 - 1731</a:t>
          </a:r>
        </a:p>
      </dsp:txBody>
      <dsp:txXfrm rot="10800000">
        <a:off x="2343346" y="2514602"/>
        <a:ext cx="1749882" cy="3447864"/>
      </dsp:txXfrm>
    </dsp:sp>
    <dsp:sp modelId="{FEB0208F-7383-4AFB-9AFB-0B12906C9640}">
      <dsp:nvSpPr>
        <dsp:cNvPr id="0" name=""/>
        <dsp:cNvSpPr/>
      </dsp:nvSpPr>
      <dsp:spPr>
        <a:xfrm>
          <a:off x="4360428" y="302129"/>
          <a:ext cx="1864566" cy="198653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w="25400" cap="flat" cmpd="sng" algn="ctr">
          <a:solidFill>
            <a:schemeClr val="bg1"/>
          </a:solidFill>
          <a:prstDash val="solid"/>
        </a:ln>
        <a:effectLst/>
        <a:scene3d>
          <a:camera prst="perspectiveRight"/>
          <a:lightRig rig="threePt" dir="t"/>
        </a:scene3d>
        <a:sp3d>
          <a:bevelT w="139700" h="139700" prst="divot"/>
        </a:sp3d>
      </dsp:spPr>
      <dsp:style>
        <a:lnRef idx="2">
          <a:scrgbClr r="0" g="0" b="0"/>
        </a:lnRef>
        <a:fillRef idx="1">
          <a:scrgbClr r="0" g="0" b="0"/>
        </a:fillRef>
        <a:effectRef idx="0">
          <a:scrgbClr r="0" g="0" b="0"/>
        </a:effectRef>
        <a:fontRef idx="minor"/>
      </dsp:style>
    </dsp:sp>
    <dsp:sp modelId="{B505AD68-A75F-41C4-A0B8-FEE3FEB0E400}">
      <dsp:nvSpPr>
        <dsp:cNvPr id="0" name=""/>
        <dsp:cNvSpPr/>
      </dsp:nvSpPr>
      <dsp:spPr>
        <a:xfrm rot="10800000">
          <a:off x="4343404" y="2531735"/>
          <a:ext cx="1864566" cy="3547122"/>
        </a:xfrm>
        <a:prstGeom prst="round2SameRect">
          <a:avLst>
            <a:gd name="adj1" fmla="val 10500"/>
            <a:gd name="adj2" fmla="val 0"/>
          </a:avLst>
        </a:prstGeom>
        <a:solidFill>
          <a:schemeClr val="tx2">
            <a:lumMod val="75000"/>
          </a:schemeClr>
        </a:solidFill>
        <a:ln w="25400" cap="flat" cmpd="sng" algn="ctr">
          <a:solidFill>
            <a:schemeClr val="bg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Geometry</a:t>
          </a:r>
        </a:p>
        <a:p>
          <a:pPr lvl="0" algn="ctr" defTabSz="889000">
            <a:lnSpc>
              <a:spcPct val="90000"/>
            </a:lnSpc>
            <a:spcBef>
              <a:spcPct val="0"/>
            </a:spcBef>
            <a:spcAft>
              <a:spcPct val="35000"/>
            </a:spcAft>
          </a:pPr>
          <a:r>
            <a:rPr lang="en-US" sz="1600" kern="1200" dirty="0" smtClean="0"/>
            <a:t>Industrial Era</a:t>
          </a:r>
        </a:p>
        <a:p>
          <a:pPr lvl="0" algn="ctr" defTabSz="889000">
            <a:lnSpc>
              <a:spcPct val="90000"/>
            </a:lnSpc>
            <a:spcBef>
              <a:spcPct val="0"/>
            </a:spcBef>
            <a:spcAft>
              <a:spcPct val="35000"/>
            </a:spcAft>
          </a:pPr>
          <a:endParaRPr lang="en-US" sz="1600" kern="1200" dirty="0" smtClean="0"/>
        </a:p>
        <a:p>
          <a:pPr lvl="0" algn="ctr" defTabSz="889000">
            <a:lnSpc>
              <a:spcPct val="90000"/>
            </a:lnSpc>
            <a:spcBef>
              <a:spcPct val="0"/>
            </a:spcBef>
            <a:spcAft>
              <a:spcPct val="35000"/>
            </a:spcAft>
          </a:pPr>
          <a:r>
            <a:rPr lang="en-US" sz="1800" kern="1200" dirty="0" smtClean="0"/>
            <a:t>1736 – 1856 </a:t>
          </a:r>
          <a:endParaRPr lang="en-US" sz="1800" kern="1200" dirty="0"/>
        </a:p>
      </dsp:txBody>
      <dsp:txXfrm rot="10800000">
        <a:off x="4400746" y="2531735"/>
        <a:ext cx="1749882" cy="3489780"/>
      </dsp:txXfrm>
    </dsp:sp>
    <dsp:sp modelId="{8A1785EB-A78A-4E8A-946D-95A0D40CE59D}">
      <dsp:nvSpPr>
        <dsp:cNvPr id="0" name=""/>
        <dsp:cNvSpPr/>
      </dsp:nvSpPr>
      <dsp:spPr>
        <a:xfrm>
          <a:off x="6411451" y="299158"/>
          <a:ext cx="1864566" cy="1986534"/>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84000" r="-84000"/>
          </a:stretch>
        </a:blipFill>
        <a:ln w="25400" cap="flat" cmpd="sng" algn="ctr">
          <a:solidFill>
            <a:schemeClr val="bg1"/>
          </a:solidFill>
          <a:prstDash val="solid"/>
        </a:ln>
        <a:effectLst/>
        <a:scene3d>
          <a:camera prst="perspectiveRight"/>
          <a:lightRig rig="threePt" dir="t"/>
        </a:scene3d>
        <a:sp3d>
          <a:bevelT w="139700" h="139700" prst="divot"/>
        </a:sp3d>
      </dsp:spPr>
      <dsp:style>
        <a:lnRef idx="2">
          <a:scrgbClr r="0" g="0" b="0"/>
        </a:lnRef>
        <a:fillRef idx="1">
          <a:scrgbClr r="0" g="0" b="0"/>
        </a:fillRef>
        <a:effectRef idx="0">
          <a:scrgbClr r="0" g="0" b="0"/>
        </a:effectRef>
        <a:fontRef idx="minor"/>
      </dsp:style>
    </dsp:sp>
    <dsp:sp modelId="{EAA23F13-B87A-4BE2-8DBB-76EFBA7CBB8F}">
      <dsp:nvSpPr>
        <dsp:cNvPr id="0" name=""/>
        <dsp:cNvSpPr/>
      </dsp:nvSpPr>
      <dsp:spPr>
        <a:xfrm rot="10800000">
          <a:off x="6411451" y="2522821"/>
          <a:ext cx="1864566" cy="3559008"/>
        </a:xfrm>
        <a:prstGeom prst="round2SameRect">
          <a:avLst>
            <a:gd name="adj1" fmla="val 10500"/>
            <a:gd name="adj2" fmla="val 0"/>
          </a:avLst>
        </a:prstGeom>
        <a:solidFill>
          <a:schemeClr val="tx2">
            <a:lumMod val="75000"/>
          </a:schemeClr>
        </a:solidFill>
        <a:ln w="25400" cap="flat" cmpd="sng" algn="ctr">
          <a:solidFill>
            <a:schemeClr val="bg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Algebra II</a:t>
          </a:r>
        </a:p>
        <a:p>
          <a:pPr lvl="0" algn="ctr" defTabSz="889000">
            <a:lnSpc>
              <a:spcPct val="90000"/>
            </a:lnSpc>
            <a:spcBef>
              <a:spcPct val="0"/>
            </a:spcBef>
            <a:spcAft>
              <a:spcPct val="35000"/>
            </a:spcAft>
          </a:pPr>
          <a:r>
            <a:rPr lang="en-US" sz="1600" kern="1200" dirty="0" smtClean="0"/>
            <a:t>Modern Era</a:t>
          </a:r>
        </a:p>
        <a:p>
          <a:pPr lvl="0" algn="ctr" defTabSz="889000">
            <a:lnSpc>
              <a:spcPct val="90000"/>
            </a:lnSpc>
            <a:spcBef>
              <a:spcPct val="0"/>
            </a:spcBef>
            <a:spcAft>
              <a:spcPct val="35000"/>
            </a:spcAft>
          </a:pPr>
          <a:endParaRPr lang="en-US" sz="1600" kern="1200" dirty="0" smtClean="0"/>
        </a:p>
        <a:p>
          <a:pPr lvl="0" algn="ctr" defTabSz="889000">
            <a:lnSpc>
              <a:spcPct val="90000"/>
            </a:lnSpc>
            <a:spcBef>
              <a:spcPct val="0"/>
            </a:spcBef>
            <a:spcAft>
              <a:spcPct val="35000"/>
            </a:spcAft>
          </a:pPr>
          <a:r>
            <a:rPr lang="en-US" sz="1600" kern="1200" dirty="0" smtClean="0"/>
            <a:t>1860 – Present</a:t>
          </a:r>
        </a:p>
        <a:p>
          <a:pPr lvl="0" algn="ctr" defTabSz="889000">
            <a:lnSpc>
              <a:spcPct val="90000"/>
            </a:lnSpc>
            <a:spcBef>
              <a:spcPct val="0"/>
            </a:spcBef>
            <a:spcAft>
              <a:spcPct val="35000"/>
            </a:spcAft>
          </a:pPr>
          <a:endParaRPr lang="en-US" sz="2700" kern="1200" dirty="0"/>
        </a:p>
      </dsp:txBody>
      <dsp:txXfrm rot="10800000">
        <a:off x="6468793" y="2522821"/>
        <a:ext cx="1749882" cy="3501666"/>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792BDC3-1392-43B8-86DE-624C5C386439}" type="datetimeFigureOut">
              <a:rPr lang="en-US" smtClean="0"/>
              <a:t>2/10/2015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4368F2C6-FE99-4E20-ADAC-CEF5F910E21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92BDC3-1392-43B8-86DE-624C5C386439}"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8F2C6-FE99-4E20-ADAC-CEF5F910E2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92BDC3-1392-43B8-86DE-624C5C386439}"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8F2C6-FE99-4E20-ADAC-CEF5F910E21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792BDC3-1392-43B8-86DE-624C5C386439}" type="datetimeFigureOut">
              <a:rPr lang="en-US" smtClean="0"/>
              <a:t>2/10/2015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368F2C6-FE99-4E20-ADAC-CEF5F910E21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5792BDC3-1392-43B8-86DE-624C5C386439}" type="datetimeFigureOut">
              <a:rPr lang="en-US" smtClean="0"/>
              <a:t>2/10/2015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4368F2C6-FE99-4E20-ADAC-CEF5F910E210}"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792BDC3-1392-43B8-86DE-624C5C386439}" type="datetimeFigureOut">
              <a:rPr lang="en-US" smtClean="0"/>
              <a:t>2/10/2015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368F2C6-FE99-4E20-ADAC-CEF5F910E21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5792BDC3-1392-43B8-86DE-624C5C386439}"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4368F2C6-FE99-4E20-ADAC-CEF5F910E210}"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792BDC3-1392-43B8-86DE-624C5C386439}" type="datetimeFigureOut">
              <a:rPr lang="en-US" smtClean="0"/>
              <a:t>2/10/2015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8F2C6-FE99-4E20-ADAC-CEF5F910E21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792BDC3-1392-43B8-86DE-624C5C386439}" type="datetimeFigureOut">
              <a:rPr lang="en-US" smtClean="0"/>
              <a:t>2/10/2015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8F2C6-FE99-4E20-ADAC-CEF5F910E2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792BDC3-1392-43B8-86DE-624C5C386439}" type="datetimeFigureOut">
              <a:rPr lang="en-US" smtClean="0"/>
              <a:t>2/10/2015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8F2C6-FE99-4E20-ADAC-CEF5F910E21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792BDC3-1392-43B8-86DE-624C5C386439}"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368F2C6-FE99-4E20-ADAC-CEF5F910E210}"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792BDC3-1392-43B8-86DE-624C5C386439}" type="datetimeFigureOut">
              <a:rPr lang="en-US" smtClean="0"/>
              <a:t>2/10/2015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368F2C6-FE99-4E20-ADAC-CEF5F910E210}"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effectLst/>
              </a:rPr>
              <a:t>Geometry Biography </a:t>
            </a:r>
            <a:r>
              <a:rPr lang="en-US" sz="2800" dirty="0">
                <a:effectLst/>
              </a:rPr>
              <a:t>Project – Grading Rubric</a:t>
            </a:r>
            <a:endParaRPr lang="en-US" sz="2800" dirty="0"/>
          </a:p>
        </p:txBody>
      </p:sp>
      <p:sp>
        <p:nvSpPr>
          <p:cNvPr id="3" name="Content Placeholder 2"/>
          <p:cNvSpPr>
            <a:spLocks noGrp="1"/>
          </p:cNvSpPr>
          <p:nvPr>
            <p:ph sz="half" idx="1"/>
          </p:nvPr>
        </p:nvSpPr>
        <p:spPr/>
        <p:txBody>
          <a:bodyPr>
            <a:normAutofit fontScale="47500" lnSpcReduction="20000"/>
          </a:bodyPr>
          <a:lstStyle/>
          <a:p>
            <a:pPr marL="0" indent="0" algn="just">
              <a:buNone/>
            </a:pPr>
            <a:r>
              <a:rPr lang="en-US" u="sng" dirty="0"/>
              <a:t>Written Report</a:t>
            </a:r>
            <a:r>
              <a:rPr lang="en-US" dirty="0"/>
              <a:t>:</a:t>
            </a:r>
          </a:p>
          <a:p>
            <a:pPr marL="0" indent="0" algn="just">
              <a:buNone/>
            </a:pPr>
            <a:r>
              <a:rPr lang="en-US" dirty="0"/>
              <a:t> </a:t>
            </a:r>
          </a:p>
          <a:p>
            <a:pPr marL="0" indent="0">
              <a:buNone/>
            </a:pPr>
            <a:r>
              <a:rPr lang="en-US" dirty="0"/>
              <a:t>The written report must be 250 words long.  The paper will be double spaced and typed using font size 12.   It should include the title, the author and the person chosen.  It should be typed and in complete sentences.  The sentences should have the correct capitalization and punctuation and the spelling should be correct.  It should include information about the subject’s early life, family, accomplishments, interesting facts and, if appropriate, death.  At least three sources are required and will be properly cited on a separate page. The report will be </a:t>
            </a:r>
            <a:r>
              <a:rPr lang="en-US" dirty="0" smtClean="0"/>
              <a:t>handed </a:t>
            </a:r>
            <a:r>
              <a:rPr lang="en-US" dirty="0"/>
              <a:t>in  on the date agreed upon. </a:t>
            </a:r>
          </a:p>
          <a:p>
            <a:endParaRPr lang="en-US" dirty="0"/>
          </a:p>
          <a:p>
            <a:endParaRPr lang="en-US" dirty="0"/>
          </a:p>
        </p:txBody>
      </p:sp>
      <p:sp>
        <p:nvSpPr>
          <p:cNvPr id="4" name="Content Placeholder 3"/>
          <p:cNvSpPr>
            <a:spLocks noGrp="1"/>
          </p:cNvSpPr>
          <p:nvPr>
            <p:ph sz="half" idx="2"/>
          </p:nvPr>
        </p:nvSpPr>
        <p:spPr/>
        <p:txBody>
          <a:bodyPr>
            <a:normAutofit fontScale="47500" lnSpcReduction="20000"/>
          </a:bodyPr>
          <a:lstStyle/>
          <a:p>
            <a:pPr marL="0" indent="0">
              <a:buNone/>
            </a:pPr>
            <a:r>
              <a:rPr lang="en-US" u="sng" dirty="0"/>
              <a:t>Oral Presentation</a:t>
            </a:r>
            <a:r>
              <a:rPr lang="en-US" dirty="0"/>
              <a:t>:</a:t>
            </a:r>
          </a:p>
          <a:p>
            <a:pPr marL="0" indent="0">
              <a:buNone/>
            </a:pPr>
            <a:r>
              <a:rPr lang="en-US" dirty="0"/>
              <a:t> </a:t>
            </a:r>
          </a:p>
          <a:p>
            <a:pPr marL="0" indent="0">
              <a:buNone/>
            </a:pPr>
            <a:r>
              <a:rPr lang="en-US" dirty="0"/>
              <a:t>The oral component of the project will be presented in class.  The student will present information about the subject’s early life, family, accomplishments, interesting facts and, if appropriate, death.  A written timeline, containing the same information about the person’s life, will also be required on the day of the presentation.  </a:t>
            </a:r>
          </a:p>
          <a:p>
            <a:pPr marL="0" indent="0">
              <a:buNone/>
            </a:pPr>
            <a:r>
              <a:rPr lang="en-US" dirty="0"/>
              <a:t> </a:t>
            </a:r>
          </a:p>
          <a:p>
            <a:pPr marL="0" indent="0">
              <a:buNone/>
            </a:pPr>
            <a:r>
              <a:rPr lang="en-US" dirty="0"/>
              <a:t> </a:t>
            </a:r>
          </a:p>
          <a:p>
            <a:pPr marL="0" indent="0">
              <a:buNone/>
            </a:pPr>
            <a:r>
              <a:rPr lang="en-US" dirty="0"/>
              <a:t>Grade		 Points </a:t>
            </a:r>
          </a:p>
          <a:p>
            <a:pPr marL="0" indent="0">
              <a:buNone/>
            </a:pPr>
            <a:r>
              <a:rPr lang="en-US" dirty="0"/>
              <a:t>   A		24 – 20 </a:t>
            </a:r>
          </a:p>
          <a:p>
            <a:pPr marL="0" indent="0">
              <a:buNone/>
            </a:pPr>
            <a:r>
              <a:rPr lang="en-US" dirty="0"/>
              <a:t> </a:t>
            </a:r>
          </a:p>
          <a:p>
            <a:pPr marL="0" indent="0">
              <a:buNone/>
            </a:pPr>
            <a:r>
              <a:rPr lang="en-US" dirty="0"/>
              <a:t>   B		19 – 15 </a:t>
            </a:r>
          </a:p>
          <a:p>
            <a:pPr marL="0" indent="0">
              <a:buNone/>
            </a:pPr>
            <a:r>
              <a:rPr lang="en-US" dirty="0"/>
              <a:t> </a:t>
            </a:r>
          </a:p>
          <a:p>
            <a:pPr marL="0" indent="0">
              <a:buNone/>
            </a:pPr>
            <a:r>
              <a:rPr lang="en-US" dirty="0"/>
              <a:t>   C		14 – 10 </a:t>
            </a:r>
          </a:p>
          <a:p>
            <a:pPr marL="0" indent="0">
              <a:buNone/>
            </a:pPr>
            <a:r>
              <a:rPr lang="en-US" dirty="0"/>
              <a:t> </a:t>
            </a:r>
          </a:p>
          <a:p>
            <a:pPr marL="0" indent="0">
              <a:buNone/>
            </a:pPr>
            <a:r>
              <a:rPr lang="en-US" dirty="0"/>
              <a:t>   D		9 – 5</a:t>
            </a:r>
          </a:p>
          <a:p>
            <a:pPr marL="0" indent="0">
              <a:buNone/>
            </a:pPr>
            <a:r>
              <a:rPr lang="en-US" dirty="0"/>
              <a:t> </a:t>
            </a:r>
          </a:p>
          <a:p>
            <a:pPr marL="0" indent="0">
              <a:buNone/>
            </a:pPr>
            <a:r>
              <a:rPr lang="en-US" dirty="0"/>
              <a:t>   F		4 – 0 </a:t>
            </a:r>
          </a:p>
          <a:p>
            <a:pPr marL="0" indent="0">
              <a:buNone/>
            </a:pPr>
            <a:r>
              <a:rPr lang="en-US" dirty="0"/>
              <a:t>  </a:t>
            </a:r>
          </a:p>
          <a:p>
            <a:endParaRPr lang="en-US" dirty="0"/>
          </a:p>
        </p:txBody>
      </p:sp>
    </p:spTree>
    <p:extLst>
      <p:ext uri="{BB962C8B-B14F-4D97-AF65-F5344CB8AC3E}">
        <p14:creationId xmlns:p14="http://schemas.microsoft.com/office/powerpoint/2010/main" val="3454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a:effectLst/>
              </a:rPr>
              <a:t>Carl Friedrich Gauss</a:t>
            </a:r>
            <a:r>
              <a:rPr lang="en-US" sz="2000" dirty="0">
                <a:effectLst/>
              </a:rPr>
              <a:t/>
            </a:r>
            <a:br>
              <a:rPr lang="en-US" sz="2000" dirty="0">
                <a:effectLst/>
              </a:rPr>
            </a:br>
            <a:r>
              <a:rPr lang="en-US" sz="2000" b="1" dirty="0" smtClean="0">
                <a:effectLst/>
              </a:rPr>
              <a:t>(</a:t>
            </a:r>
            <a:r>
              <a:rPr lang="en-US" sz="2000" dirty="0" smtClean="0">
                <a:effectLst/>
              </a:rPr>
              <a:t>April 30, </a:t>
            </a:r>
            <a:r>
              <a:rPr lang="en-US" sz="2000" dirty="0">
                <a:effectLst/>
              </a:rPr>
              <a:t>1777 – </a:t>
            </a:r>
            <a:r>
              <a:rPr lang="en-US" sz="2000" dirty="0" smtClean="0">
                <a:effectLst/>
              </a:rPr>
              <a:t>February 23, </a:t>
            </a:r>
            <a:r>
              <a:rPr lang="en-US" sz="2000" dirty="0">
                <a:effectLst/>
              </a:rPr>
              <a:t>1855</a:t>
            </a:r>
            <a:r>
              <a:rPr lang="en-US" sz="2000" b="1" dirty="0" smtClean="0">
                <a:effectLst/>
              </a:rPr>
              <a:t>)</a:t>
            </a:r>
            <a:r>
              <a:rPr lang="en-US" sz="2000" dirty="0">
                <a:effectLst/>
              </a:rPr>
              <a:t/>
            </a:r>
            <a:br>
              <a:rPr lang="en-US" sz="2000" dirty="0">
                <a:effectLst/>
              </a:rPr>
            </a:br>
            <a:endParaRPr lang="en-US" sz="2000"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b="1" dirty="0"/>
              <a:t>Child prodigy Gauss, the ‘Prince of </a:t>
            </a:r>
            <a:r>
              <a:rPr lang="en-US" b="1" dirty="0" smtClean="0"/>
              <a:t>Mathematics, made </a:t>
            </a:r>
            <a:r>
              <a:rPr lang="en-US" b="1" dirty="0"/>
              <a:t>his first major discovery as a </a:t>
            </a:r>
            <a:r>
              <a:rPr lang="en-US" b="1" dirty="0" smtClean="0"/>
              <a:t>teenager. He </a:t>
            </a:r>
            <a:r>
              <a:rPr lang="en-US" b="1" dirty="0"/>
              <a:t>wrote  a famous book called Disquisitiones Arithmeticae  </a:t>
            </a:r>
            <a:r>
              <a:rPr lang="en-US" b="1" dirty="0" smtClean="0"/>
              <a:t>at </a:t>
            </a:r>
            <a:r>
              <a:rPr lang="en-US" b="1" dirty="0"/>
              <a:t>21. </a:t>
            </a:r>
            <a:r>
              <a:rPr lang="en-US" b="1" dirty="0" smtClean="0"/>
              <a:t>While in </a:t>
            </a:r>
            <a:r>
              <a:rPr lang="en-US" b="1" dirty="0"/>
              <a:t>kindergarten Gauss added the numbers 1 to 100 within seconds with the help of a clever trick. The local Duke sent him to the most prestigious mathematical university in the world and graduated at the age of 22. He went on to prove the fundamental theorem of algebra, and introduced the Gaussian gravitational constant in physics, as well as much more – all this before he was 24! He continued his work up until his death at the age of 77, and had made major advances in mathematics.</a:t>
            </a:r>
            <a:endParaRPr lang="en-US" dirty="0"/>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1600200"/>
            <a:ext cx="3125751" cy="3581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32391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a:effectLst/>
              </a:rPr>
              <a:t>Mary Somerville</a:t>
            </a:r>
            <a:r>
              <a:rPr lang="en-US" sz="2000" dirty="0">
                <a:effectLst/>
              </a:rPr>
              <a:t/>
            </a:r>
            <a:br>
              <a:rPr lang="en-US" sz="2000" dirty="0">
                <a:effectLst/>
              </a:rPr>
            </a:br>
            <a:r>
              <a:rPr lang="en-US" sz="2000" b="1" dirty="0" smtClean="0">
                <a:effectLst/>
              </a:rPr>
              <a:t>(</a:t>
            </a:r>
            <a:r>
              <a:rPr lang="da-DK" sz="2000" dirty="0" smtClean="0">
                <a:effectLst/>
              </a:rPr>
              <a:t>December 26, </a:t>
            </a:r>
            <a:r>
              <a:rPr lang="da-DK" sz="2000" dirty="0">
                <a:effectLst/>
              </a:rPr>
              <a:t>1780 – </a:t>
            </a:r>
            <a:r>
              <a:rPr lang="da-DK" sz="2000" dirty="0" smtClean="0">
                <a:effectLst/>
              </a:rPr>
              <a:t>November 28, </a:t>
            </a:r>
            <a:r>
              <a:rPr lang="da-DK" sz="2000" dirty="0">
                <a:effectLst/>
              </a:rPr>
              <a:t>1872</a:t>
            </a:r>
            <a:r>
              <a:rPr lang="en-US" sz="2000" b="1" dirty="0" smtClean="0">
                <a:effectLst/>
              </a:rPr>
              <a:t>)</a:t>
            </a:r>
            <a:r>
              <a:rPr lang="en-US" sz="2000" dirty="0">
                <a:effectLst/>
              </a:rPr>
              <a:t/>
            </a:r>
            <a:br>
              <a:rPr lang="en-US" sz="2000" dirty="0">
                <a:effectLst/>
              </a:rPr>
            </a:br>
            <a:endParaRPr lang="en-US" sz="2000"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b="1" dirty="0"/>
              <a:t>Mary Somerville was a Scottish mathematician, known as the "Queen of Nineteenth Century Science." She fought family opposition to her study of math, and not only produced her own writings on theoretical and mathematical science; she produced the first geography text in England.</a:t>
            </a:r>
            <a:endParaRPr lang="en-US" dirty="0"/>
          </a:p>
          <a:p>
            <a:pPr marL="0" indent="0">
              <a:buNone/>
            </a:pPr>
            <a:r>
              <a:rPr lang="en-US" b="1" dirty="0"/>
              <a:t> </a:t>
            </a:r>
            <a:endParaRPr lang="en-US" dirty="0"/>
          </a:p>
          <a:p>
            <a:pPr marL="0" indent="0">
              <a:buNone/>
            </a:pP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7800" y="1676400"/>
            <a:ext cx="2804358" cy="35956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367397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a:effectLst/>
              </a:rPr>
              <a:t>Charles Babbage</a:t>
            </a:r>
            <a:r>
              <a:rPr lang="en-US" sz="2000" dirty="0">
                <a:effectLst/>
              </a:rPr>
              <a:t/>
            </a:r>
            <a:br>
              <a:rPr lang="en-US" sz="2000" dirty="0">
                <a:effectLst/>
              </a:rPr>
            </a:br>
            <a:r>
              <a:rPr lang="en-US" sz="2000" b="1" dirty="0" smtClean="0">
                <a:effectLst/>
              </a:rPr>
              <a:t>(December 26, </a:t>
            </a:r>
            <a:r>
              <a:rPr lang="en-US" sz="2000" b="1" dirty="0">
                <a:effectLst/>
              </a:rPr>
              <a:t>1791 – </a:t>
            </a:r>
            <a:r>
              <a:rPr lang="en-US" sz="2000" b="1" dirty="0" smtClean="0">
                <a:effectLst/>
              </a:rPr>
              <a:t>October 18, </a:t>
            </a:r>
            <a:r>
              <a:rPr lang="en-US" sz="2000" b="1" dirty="0">
                <a:effectLst/>
              </a:rPr>
              <a:t>1871</a:t>
            </a:r>
            <a:r>
              <a:rPr lang="en-US" sz="2000" b="1" dirty="0" smtClean="0">
                <a:effectLst/>
              </a:rPr>
              <a:t>)</a:t>
            </a:r>
            <a:r>
              <a:rPr lang="en-US" sz="2000" dirty="0">
                <a:effectLst/>
              </a:rPr>
              <a:t/>
            </a:r>
            <a:br>
              <a:rPr lang="en-US" sz="2000" dirty="0">
                <a:effectLst/>
              </a:rPr>
            </a:br>
            <a:endParaRPr lang="en-US" sz="2000" dirty="0"/>
          </a:p>
        </p:txBody>
      </p:sp>
      <p:sp>
        <p:nvSpPr>
          <p:cNvPr id="3" name="Content Placeholder 2"/>
          <p:cNvSpPr>
            <a:spLocks noGrp="1"/>
          </p:cNvSpPr>
          <p:nvPr>
            <p:ph sz="half" idx="1"/>
          </p:nvPr>
        </p:nvSpPr>
        <p:spPr/>
        <p:txBody>
          <a:bodyPr>
            <a:normAutofit/>
          </a:bodyPr>
          <a:lstStyle/>
          <a:p>
            <a:pPr marL="0" indent="0">
              <a:buNone/>
            </a:pPr>
            <a:r>
              <a:rPr lang="en-US" b="1" dirty="0"/>
              <a:t>Charles Babbage was an English polymath.   He was a mathematician, philosopher, inventor and mechanical engineer who is best remembered for originating the concept of a programmable computer.</a:t>
            </a: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1752600"/>
            <a:ext cx="4343400" cy="26592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514017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a:effectLst/>
              </a:rPr>
              <a:t>Ada Lovelace</a:t>
            </a:r>
            <a:r>
              <a:rPr lang="en-US" sz="2000" dirty="0">
                <a:effectLst/>
              </a:rPr>
              <a:t/>
            </a:r>
            <a:br>
              <a:rPr lang="en-US" sz="2000" dirty="0">
                <a:effectLst/>
              </a:rPr>
            </a:br>
            <a:r>
              <a:rPr lang="en-US" sz="2000" b="1" dirty="0" smtClean="0">
                <a:effectLst/>
              </a:rPr>
              <a:t>(</a:t>
            </a:r>
            <a:r>
              <a:rPr lang="da-DK" sz="2000" dirty="0" smtClean="0">
                <a:effectLst/>
              </a:rPr>
              <a:t>December 10, </a:t>
            </a:r>
            <a:r>
              <a:rPr lang="da-DK" sz="2000" dirty="0">
                <a:effectLst/>
              </a:rPr>
              <a:t>1815 – </a:t>
            </a:r>
            <a:r>
              <a:rPr lang="da-DK" sz="2000" dirty="0" smtClean="0">
                <a:effectLst/>
              </a:rPr>
              <a:t>November 27, </a:t>
            </a:r>
            <a:r>
              <a:rPr lang="da-DK" sz="2000" dirty="0">
                <a:effectLst/>
              </a:rPr>
              <a:t>1852</a:t>
            </a:r>
            <a:r>
              <a:rPr lang="en-US" sz="2000" b="1" dirty="0" smtClean="0">
                <a:effectLst/>
              </a:rPr>
              <a:t>)</a:t>
            </a:r>
            <a:r>
              <a:rPr lang="en-US" sz="2000" dirty="0">
                <a:effectLst/>
              </a:rPr>
              <a:t/>
            </a:r>
            <a:br>
              <a:rPr lang="en-US" sz="2000" dirty="0">
                <a:effectLst/>
              </a:rPr>
            </a:br>
            <a:endParaRPr lang="en-US" sz="2000" dirty="0"/>
          </a:p>
        </p:txBody>
      </p:sp>
      <p:sp>
        <p:nvSpPr>
          <p:cNvPr id="3" name="Content Placeholder 2"/>
          <p:cNvSpPr>
            <a:spLocks noGrp="1"/>
          </p:cNvSpPr>
          <p:nvPr>
            <p:ph sz="half" idx="1"/>
          </p:nvPr>
        </p:nvSpPr>
        <p:spPr/>
        <p:txBody>
          <a:bodyPr/>
          <a:lstStyle/>
          <a:p>
            <a:pPr marL="0" indent="0">
              <a:buNone/>
            </a:pPr>
            <a:r>
              <a:rPr lang="en-US" b="1" dirty="0"/>
              <a:t>Ada Lovelace was a British mathematician and the daughter of Byron, the poet. She translated Charles Babbage’s notations into what we today call software.  In 1980, the Ada computer language was name after Ada Lovelace. </a:t>
            </a:r>
            <a:endParaRPr lang="en-US" dirty="0"/>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828800"/>
            <a:ext cx="4343400" cy="240122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176093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effectLst/>
              </a:rPr>
              <a:t>Jean Bernard </a:t>
            </a:r>
            <a:r>
              <a:rPr lang="en-US" sz="2000" b="1" dirty="0">
                <a:effectLst/>
              </a:rPr>
              <a:t>Léon </a:t>
            </a:r>
            <a:r>
              <a:rPr lang="en-US" sz="2000" b="1" dirty="0" smtClean="0">
                <a:effectLst/>
              </a:rPr>
              <a:t>Foucault</a:t>
            </a:r>
            <a:br>
              <a:rPr lang="en-US" sz="2000" b="1" dirty="0" smtClean="0">
                <a:effectLst/>
              </a:rPr>
            </a:br>
            <a:r>
              <a:rPr lang="en-US" sz="2000" dirty="0" smtClean="0">
                <a:effectLst/>
              </a:rPr>
              <a:t> (September 18,  </a:t>
            </a:r>
            <a:r>
              <a:rPr lang="en-US" sz="2000" dirty="0">
                <a:effectLst/>
              </a:rPr>
              <a:t>1819 – </a:t>
            </a:r>
            <a:r>
              <a:rPr lang="en-US" sz="2000" dirty="0" smtClean="0">
                <a:effectLst/>
              </a:rPr>
              <a:t>February 11, </a:t>
            </a:r>
            <a:r>
              <a:rPr lang="en-US" sz="2000" dirty="0">
                <a:effectLst/>
              </a:rPr>
              <a:t>1868</a:t>
            </a:r>
            <a:r>
              <a:rPr lang="en-US" sz="2000" dirty="0" smtClean="0">
                <a:effectLst/>
              </a:rPr>
              <a:t>)</a:t>
            </a:r>
            <a:br>
              <a:rPr lang="en-US" sz="2000" dirty="0" smtClean="0">
                <a:effectLst/>
              </a:rPr>
            </a:br>
            <a:endParaRPr lang="en-US" sz="2000" dirty="0"/>
          </a:p>
        </p:txBody>
      </p:sp>
      <p:sp>
        <p:nvSpPr>
          <p:cNvPr id="3" name="Content Placeholder 2"/>
          <p:cNvSpPr>
            <a:spLocks noGrp="1"/>
          </p:cNvSpPr>
          <p:nvPr>
            <p:ph sz="half" idx="1"/>
          </p:nvPr>
        </p:nvSpPr>
        <p:spPr/>
        <p:txBody>
          <a:bodyPr/>
          <a:lstStyle/>
          <a:p>
            <a:pPr marL="0" indent="0">
              <a:buNone/>
            </a:pPr>
            <a:r>
              <a:rPr lang="en-US" dirty="0"/>
              <a:t>was a French physicist best known for his demonstration of the </a:t>
            </a:r>
            <a:r>
              <a:rPr lang="en-US" b="1" dirty="0"/>
              <a:t>Foucault</a:t>
            </a:r>
            <a:r>
              <a:rPr lang="en-US" dirty="0"/>
              <a:t> </a:t>
            </a:r>
            <a:r>
              <a:rPr lang="en-US" b="1" dirty="0"/>
              <a:t>pendulum</a:t>
            </a:r>
            <a:r>
              <a:rPr lang="en-US" dirty="0"/>
              <a:t>,</a:t>
            </a:r>
          </a:p>
          <a:p>
            <a:pPr marL="0" indent="0">
              <a:buNone/>
            </a:pP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76800" y="1295400"/>
            <a:ext cx="3915681" cy="4724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016726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a:effectLst/>
              </a:rPr>
              <a:t>Bernhard Riemann</a:t>
            </a:r>
            <a:r>
              <a:rPr lang="en-US" sz="2000" dirty="0">
                <a:effectLst/>
              </a:rPr>
              <a:t/>
            </a:r>
            <a:br>
              <a:rPr lang="en-US" sz="2000" dirty="0">
                <a:effectLst/>
              </a:rPr>
            </a:br>
            <a:r>
              <a:rPr lang="en-US" sz="2000" b="1" dirty="0">
                <a:effectLst/>
              </a:rPr>
              <a:t>(September 17, 1826 – July 20, 1866</a:t>
            </a:r>
            <a:r>
              <a:rPr lang="en-US" sz="2000" b="1" dirty="0" smtClean="0">
                <a:effectLst/>
              </a:rPr>
              <a:t>)</a:t>
            </a:r>
            <a:br>
              <a:rPr lang="en-US" sz="2000" b="1" dirty="0" smtClean="0">
                <a:effectLst/>
              </a:rPr>
            </a:br>
            <a:endParaRPr lang="en-US" sz="2000" dirty="0">
              <a:effectLst/>
            </a:endParaRPr>
          </a:p>
        </p:txBody>
      </p:sp>
      <p:sp>
        <p:nvSpPr>
          <p:cNvPr id="3" name="Content Placeholder 2"/>
          <p:cNvSpPr>
            <a:spLocks noGrp="1"/>
          </p:cNvSpPr>
          <p:nvPr>
            <p:ph sz="half" idx="1"/>
          </p:nvPr>
        </p:nvSpPr>
        <p:spPr/>
        <p:txBody>
          <a:bodyPr>
            <a:normAutofit fontScale="62500" lnSpcReduction="20000"/>
          </a:bodyPr>
          <a:lstStyle/>
          <a:p>
            <a:pPr marL="0" indent="0">
              <a:buNone/>
            </a:pPr>
            <a:r>
              <a:rPr lang="en-US" b="1" dirty="0"/>
              <a:t>Bernhard Riemann was an influential German mathematician who made lasting contributions to analysis, number theory, and differential geometry, some of them enabling the later development of general relativity. He is famous for his legendarily difficult Riemann Hypothesis. It is an extremely complex problem dealing with prime numbers.  It was ignored at first because very few mathematicians were able to understand it at the time.  Today it is considered one of the greatest open questions in modern science.  It continues to baffle even the greatest mathematicians. If the problem is ever solved or proved, major encryption systems, thought to be unbreakable, would collapse.  </a:t>
            </a:r>
            <a:endParaRPr lang="en-US" dirty="0"/>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1752600"/>
            <a:ext cx="3416300" cy="3810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29853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a:effectLst/>
              </a:rPr>
              <a:t>James Maxwell</a:t>
            </a:r>
            <a:r>
              <a:rPr lang="en-US" sz="2000" dirty="0">
                <a:effectLst/>
              </a:rPr>
              <a:t/>
            </a:r>
            <a:br>
              <a:rPr lang="en-US" sz="2000" dirty="0">
                <a:effectLst/>
              </a:rPr>
            </a:br>
            <a:r>
              <a:rPr lang="en-US" sz="2000" b="1" dirty="0" smtClean="0">
                <a:effectLst/>
              </a:rPr>
              <a:t>(June 13,  </a:t>
            </a:r>
            <a:r>
              <a:rPr lang="en-US" sz="2000" b="1" dirty="0">
                <a:effectLst/>
              </a:rPr>
              <a:t>1831 – </a:t>
            </a:r>
            <a:r>
              <a:rPr lang="en-US" sz="2000" b="1" dirty="0" smtClean="0">
                <a:effectLst/>
              </a:rPr>
              <a:t>November 5,  </a:t>
            </a:r>
            <a:r>
              <a:rPr lang="en-US" sz="2000" b="1" dirty="0">
                <a:effectLst/>
              </a:rPr>
              <a:t>1879)</a:t>
            </a:r>
            <a:r>
              <a:rPr lang="en-US" sz="2000" dirty="0">
                <a:effectLst/>
              </a:rPr>
              <a:t/>
            </a:r>
            <a:br>
              <a:rPr lang="en-US" sz="2000" dirty="0">
                <a:effectLst/>
              </a:rPr>
            </a:br>
            <a:endParaRPr lang="en-US" sz="2000" dirty="0"/>
          </a:p>
        </p:txBody>
      </p:sp>
      <p:sp>
        <p:nvSpPr>
          <p:cNvPr id="3" name="Content Placeholder 2"/>
          <p:cNvSpPr>
            <a:spLocks noGrp="1"/>
          </p:cNvSpPr>
          <p:nvPr>
            <p:ph sz="half" idx="1"/>
          </p:nvPr>
        </p:nvSpPr>
        <p:spPr/>
        <p:txBody>
          <a:bodyPr>
            <a:normAutofit fontScale="85000" lnSpcReduction="10000"/>
          </a:bodyPr>
          <a:lstStyle/>
          <a:p>
            <a:pPr marL="0" indent="0">
              <a:buNone/>
            </a:pPr>
            <a:r>
              <a:rPr lang="en-US" b="1" dirty="0"/>
              <a:t>James Maxwell was a Scottish</a:t>
            </a:r>
            <a:r>
              <a:rPr lang="en-US" b="1" baseline="30000" dirty="0"/>
              <a:t> </a:t>
            </a:r>
            <a:r>
              <a:rPr lang="en-US" b="1" dirty="0"/>
              <a:t>mathematical physicist.  He is famous for developing a set of equations that describe electricity, magnetism, and optics.  Maxwell demonstrated that electric and magnetic fields travel through space as waves moving at the speed of light. The unification of light and electrical phenomena led to the prediction of the existence of radio waves.</a:t>
            </a:r>
            <a:endParaRPr lang="en-US" dirty="0"/>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1371600"/>
            <a:ext cx="4169283" cy="4724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18244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a:effectLst/>
              </a:rPr>
              <a:t>Charlotte </a:t>
            </a:r>
            <a:r>
              <a:rPr lang="en-US" sz="2000" b="1" dirty="0" smtClean="0">
                <a:effectLst/>
              </a:rPr>
              <a:t>Agnes </a:t>
            </a:r>
            <a:r>
              <a:rPr lang="en-US" sz="2000" b="1" dirty="0">
                <a:effectLst/>
              </a:rPr>
              <a:t>Scott</a:t>
            </a:r>
            <a:r>
              <a:rPr lang="en-US" sz="2000" dirty="0">
                <a:effectLst/>
              </a:rPr>
              <a:t/>
            </a:r>
            <a:br>
              <a:rPr lang="en-US" sz="2000" dirty="0">
                <a:effectLst/>
              </a:rPr>
            </a:br>
            <a:r>
              <a:rPr lang="en-US" sz="2000" b="1" dirty="0" smtClean="0">
                <a:effectLst/>
              </a:rPr>
              <a:t>(</a:t>
            </a:r>
            <a:r>
              <a:rPr lang="en-US" sz="2000" dirty="0" smtClean="0">
                <a:effectLst/>
              </a:rPr>
              <a:t>June 8, 1858 </a:t>
            </a:r>
            <a:r>
              <a:rPr lang="en-US" sz="2000" dirty="0">
                <a:effectLst/>
              </a:rPr>
              <a:t>– </a:t>
            </a:r>
            <a:r>
              <a:rPr lang="en-US" sz="2000" dirty="0" smtClean="0">
                <a:effectLst/>
              </a:rPr>
              <a:t>November 10, </a:t>
            </a:r>
            <a:r>
              <a:rPr lang="en-US" sz="2000" dirty="0">
                <a:effectLst/>
              </a:rPr>
              <a:t>1931</a:t>
            </a:r>
            <a:r>
              <a:rPr lang="en-US" sz="2000" b="1" dirty="0" smtClean="0">
                <a:effectLst/>
              </a:rPr>
              <a:t>)  </a:t>
            </a:r>
            <a:r>
              <a:rPr lang="en-US" sz="2000" dirty="0">
                <a:effectLst/>
              </a:rPr>
              <a:t/>
            </a:r>
            <a:br>
              <a:rPr lang="en-US" sz="2000" dirty="0">
                <a:effectLst/>
              </a:rPr>
            </a:br>
            <a:endParaRPr lang="en-US" sz="2000" dirty="0"/>
          </a:p>
        </p:txBody>
      </p:sp>
      <p:sp>
        <p:nvSpPr>
          <p:cNvPr id="3" name="Content Placeholder 2"/>
          <p:cNvSpPr>
            <a:spLocks noGrp="1"/>
          </p:cNvSpPr>
          <p:nvPr>
            <p:ph sz="half" idx="1"/>
          </p:nvPr>
        </p:nvSpPr>
        <p:spPr/>
        <p:txBody>
          <a:bodyPr>
            <a:normAutofit fontScale="85000" lnSpcReduction="20000"/>
          </a:bodyPr>
          <a:lstStyle/>
          <a:p>
            <a:pPr marL="0" indent="0">
              <a:buNone/>
            </a:pPr>
            <a:r>
              <a:rPr lang="en-US" b="1" dirty="0"/>
              <a:t>Charlotte Scott was an English, American mathematician and educator.  She was raised in a supportive family that encouraged her education and she became the first head of the math department at Bryn Mawr College. She is also famous for her work to standardize testing for college entrance, which resulted in the formation of the College Entrance Examination Board.</a:t>
            </a:r>
            <a:endParaRPr lang="en-US" dirty="0"/>
          </a:p>
          <a:p>
            <a:pPr marL="0" indent="0">
              <a:buNone/>
            </a:pPr>
            <a:r>
              <a:rPr lang="en-US" b="1" dirty="0"/>
              <a:t> </a:t>
            </a:r>
            <a:endParaRPr lang="en-US" dirty="0"/>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10200" y="1905000"/>
            <a:ext cx="2541814" cy="35585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263904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686800" cy="917448"/>
          </a:xfrm>
        </p:spPr>
        <p:txBody>
          <a:bodyPr>
            <a:normAutofit fontScale="90000"/>
          </a:bodyPr>
          <a:lstStyle/>
          <a:p>
            <a:r>
              <a:rPr lang="en-US" sz="2200" b="1" dirty="0" smtClean="0">
                <a:effectLst/>
              </a:rPr>
              <a:t/>
            </a:r>
            <a:br>
              <a:rPr lang="en-US" sz="2200" b="1" dirty="0" smtClean="0">
                <a:effectLst/>
              </a:rPr>
            </a:br>
            <a:r>
              <a:rPr lang="en-US" sz="2200" b="1" dirty="0" smtClean="0">
                <a:effectLst/>
              </a:rPr>
              <a:t>Sofia </a:t>
            </a:r>
            <a:r>
              <a:rPr lang="en-US" sz="2200" b="1" dirty="0">
                <a:effectLst/>
              </a:rPr>
              <a:t>Kovalevskaya</a:t>
            </a:r>
            <a:r>
              <a:rPr lang="en-US" sz="2200" dirty="0">
                <a:effectLst/>
              </a:rPr>
              <a:t/>
            </a:r>
            <a:br>
              <a:rPr lang="en-US" sz="2200" dirty="0">
                <a:effectLst/>
              </a:rPr>
            </a:br>
            <a:r>
              <a:rPr lang="en-US" sz="2200" b="1" dirty="0" smtClean="0">
                <a:effectLst/>
              </a:rPr>
              <a:t>(</a:t>
            </a:r>
            <a:r>
              <a:rPr lang="en-US" sz="2200" dirty="0" smtClean="0">
                <a:effectLst/>
              </a:rPr>
              <a:t>January 15, 1850 </a:t>
            </a:r>
            <a:r>
              <a:rPr lang="en-US" sz="2200" dirty="0">
                <a:effectLst/>
              </a:rPr>
              <a:t>– </a:t>
            </a:r>
            <a:r>
              <a:rPr lang="en-US" sz="2200" dirty="0" smtClean="0">
                <a:effectLst/>
              </a:rPr>
              <a:t>February 10, 1891</a:t>
            </a:r>
            <a:r>
              <a:rPr lang="en-US" sz="2200" b="1" dirty="0" smtClean="0">
                <a:effectLst/>
              </a:rPr>
              <a:t>)</a:t>
            </a:r>
            <a:r>
              <a:rPr lang="en-US" dirty="0">
                <a:effectLst/>
              </a:rPr>
              <a:t/>
            </a:r>
            <a:br>
              <a:rPr lang="en-US" dirty="0">
                <a:effectLst/>
              </a:rPr>
            </a:b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b="1" dirty="0"/>
              <a:t>Sofia Kovalevskaya was a Russian mathematician.  She escaped her parents' opposition to her advanced study by a marriage of convenience.  Then she moved from Russia to Germany and, eventually, to Sweden, where her she developed her own theorem</a:t>
            </a:r>
            <a:endParaRPr lang="en-US" dirty="0"/>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81600" y="1828800"/>
            <a:ext cx="3196400" cy="3886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733990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a:effectLst/>
              </a:rPr>
              <a:t>Nikola </a:t>
            </a:r>
            <a:r>
              <a:rPr lang="en-US" sz="2000" b="1" dirty="0" smtClean="0">
                <a:effectLst/>
              </a:rPr>
              <a:t>Tesla</a:t>
            </a:r>
            <a:br>
              <a:rPr lang="en-US" sz="2000" b="1" dirty="0" smtClean="0">
                <a:effectLst/>
              </a:rPr>
            </a:br>
            <a:r>
              <a:rPr lang="en-US" sz="2000" dirty="0" smtClean="0">
                <a:effectLst/>
              </a:rPr>
              <a:t>(July 10, </a:t>
            </a:r>
            <a:r>
              <a:rPr lang="en-US" sz="2000" dirty="0">
                <a:effectLst/>
              </a:rPr>
              <a:t>1856 – </a:t>
            </a:r>
            <a:r>
              <a:rPr lang="en-US" sz="2000" dirty="0" smtClean="0">
                <a:effectLst/>
              </a:rPr>
              <a:t>January 7, </a:t>
            </a:r>
            <a:r>
              <a:rPr lang="en-US" sz="2000" dirty="0">
                <a:effectLst/>
              </a:rPr>
              <a:t>1943)</a:t>
            </a:r>
            <a:br>
              <a:rPr lang="en-US" sz="2000" dirty="0">
                <a:effectLst/>
              </a:rPr>
            </a:br>
            <a:endParaRPr lang="en-US" sz="2000"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smtClean="0"/>
              <a:t>Nikola Tesla was </a:t>
            </a:r>
            <a:r>
              <a:rPr lang="en-US" dirty="0"/>
              <a:t>a Serbian </a:t>
            </a:r>
            <a:r>
              <a:rPr lang="en-US" dirty="0" smtClean="0"/>
              <a:t>American </a:t>
            </a:r>
            <a:r>
              <a:rPr lang="en-US" dirty="0"/>
              <a:t>inventor, </a:t>
            </a:r>
            <a:r>
              <a:rPr lang="en-US" dirty="0" smtClean="0"/>
              <a:t>electrical engineer</a:t>
            </a:r>
            <a:r>
              <a:rPr lang="en-US" dirty="0"/>
              <a:t>, mechanical engineer, and futurist best known for his contributions to the design of the modern alternating </a:t>
            </a:r>
            <a:r>
              <a:rPr lang="en-US" dirty="0" smtClean="0"/>
              <a:t>current(AC</a:t>
            </a:r>
            <a:r>
              <a:rPr lang="en-US" dirty="0"/>
              <a:t>) electricity supply system. His 1891 invention, the "Tesla coil," is still used in radio technology today. Around </a:t>
            </a:r>
            <a:r>
              <a:rPr lang="en-US" dirty="0" smtClean="0"/>
              <a:t>1900 Tesla </a:t>
            </a:r>
            <a:r>
              <a:rPr lang="en-US" dirty="0"/>
              <a:t>began working </a:t>
            </a:r>
            <a:r>
              <a:rPr lang="en-US" dirty="0" smtClean="0"/>
              <a:t> </a:t>
            </a:r>
            <a:r>
              <a:rPr lang="en-US" dirty="0"/>
              <a:t>a global communication </a:t>
            </a:r>
            <a:r>
              <a:rPr lang="en-US" dirty="0" smtClean="0"/>
              <a:t>system. He wanted to provide free electricity to the world via a large electrical. </a:t>
            </a:r>
            <a:r>
              <a:rPr lang="en-US" dirty="0"/>
              <a:t>The </a:t>
            </a:r>
            <a:r>
              <a:rPr lang="en-US" dirty="0" smtClean="0"/>
              <a:t>system failed </a:t>
            </a:r>
            <a:r>
              <a:rPr lang="en-US" dirty="0"/>
              <a:t>due to financial constraints, and Tesla had no choice but to abandon </a:t>
            </a:r>
            <a:r>
              <a:rPr lang="en-US" dirty="0" smtClean="0"/>
              <a:t>the project (on his </a:t>
            </a:r>
            <a:r>
              <a:rPr lang="en-US" dirty="0"/>
              <a:t>Long Island, New York </a:t>
            </a:r>
            <a:r>
              <a:rPr lang="en-US" dirty="0" smtClean="0"/>
              <a:t>laboratory) In </a:t>
            </a:r>
            <a:r>
              <a:rPr lang="en-US" dirty="0"/>
              <a:t>1917, the </a:t>
            </a:r>
            <a:r>
              <a:rPr lang="en-US" dirty="0" smtClean="0"/>
              <a:t>site </a:t>
            </a:r>
            <a:r>
              <a:rPr lang="en-US" dirty="0"/>
              <a:t>was sold, and Tesla's tower was destroyed.</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34000" y="1676400"/>
            <a:ext cx="2867176" cy="38432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781720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84494642"/>
              </p:ext>
            </p:extLst>
          </p:nvPr>
        </p:nvGraphicFramePr>
        <p:xfrm>
          <a:off x="457200" y="457200"/>
          <a:ext cx="7772400" cy="6083200"/>
        </p:xfrm>
        <a:graphic>
          <a:graphicData uri="http://schemas.openxmlformats.org/drawingml/2006/table">
            <a:tbl>
              <a:tblPr firstRow="1" bandRow="1">
                <a:tableStyleId>{616DA210-FB5B-4158-B5E0-FEB733F419BA}</a:tableStyleId>
              </a:tblPr>
              <a:tblGrid>
                <a:gridCol w="1295400"/>
                <a:gridCol w="1295400"/>
                <a:gridCol w="1295400"/>
                <a:gridCol w="1295400"/>
                <a:gridCol w="1295400"/>
                <a:gridCol w="1295400"/>
              </a:tblGrid>
              <a:tr h="338781">
                <a:tc>
                  <a:txBody>
                    <a:bodyPr/>
                    <a:lstStyle/>
                    <a:p>
                      <a:pPr marL="0" marR="0" algn="ctr">
                        <a:spcBef>
                          <a:spcPts val="0"/>
                        </a:spcBef>
                        <a:spcAft>
                          <a:spcPts val="0"/>
                        </a:spcAft>
                      </a:pPr>
                      <a:r>
                        <a:rPr lang="en-US" sz="1100" dirty="0">
                          <a:effectLst/>
                        </a:rPr>
                        <a:t>Category</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effectLst/>
                        </a:rPr>
                        <a:t>4</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3</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effectLst/>
                        </a:rPr>
                        <a:t>2</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1</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Total Points</a:t>
                      </a:r>
                      <a:endParaRPr lang="en-US" sz="1200">
                        <a:effectLst/>
                        <a:latin typeface="Times New Roman"/>
                        <a:ea typeface="Times New Roman"/>
                      </a:endParaRPr>
                    </a:p>
                  </a:txBody>
                  <a:tcPr marL="68580" marR="68580" marT="0" marB="0"/>
                </a:tc>
              </a:tr>
              <a:tr h="869508">
                <a:tc>
                  <a:txBody>
                    <a:bodyPr/>
                    <a:lstStyle/>
                    <a:p>
                      <a:pPr marL="0" marR="0">
                        <a:spcBef>
                          <a:spcPts val="0"/>
                        </a:spcBef>
                        <a:spcAft>
                          <a:spcPts val="0"/>
                        </a:spcAft>
                      </a:pPr>
                      <a:r>
                        <a:rPr lang="en-US" sz="1200" dirty="0">
                          <a:effectLst/>
                        </a:rPr>
                        <a:t>Organization</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Information is very organized with well-constructed paragraphs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Information is organized with well-constructed paragraphs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Information is organized, but paragraph are not well-constructed</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The information appears to be disorganized</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tc>
              </a:tr>
              <a:tr h="869508">
                <a:tc>
                  <a:txBody>
                    <a:bodyPr/>
                    <a:lstStyle/>
                    <a:p>
                      <a:pPr marL="0" marR="0">
                        <a:spcBef>
                          <a:spcPts val="0"/>
                        </a:spcBef>
                        <a:spcAft>
                          <a:spcPts val="0"/>
                        </a:spcAft>
                      </a:pPr>
                      <a:r>
                        <a:rPr lang="en-US" sz="1200">
                          <a:effectLst/>
                        </a:rPr>
                        <a:t>Quality of Information</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Information clearly relates to the main topic.  It includes more than two supporting details and/or examples.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Information clearly relates to the main topic.  It provides one-two supporting details and/or examples.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Information clearly relates to the main topic.  No details and/or examples are given.</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Information has little or nothing to do with the main topic</a:t>
                      </a:r>
                      <a:endParaRPr lang="en-US" sz="1200">
                        <a:effectLst/>
                        <a:latin typeface="Times New Roman"/>
                        <a:ea typeface="Times New Roman"/>
                      </a:endParaRPr>
                    </a:p>
                  </a:txBody>
                  <a:tcPr marL="68580" marR="68580" marT="0" marB="0"/>
                </a:tc>
                <a:tc>
                  <a:txBody>
                    <a:bodyPr/>
                    <a:lstStyle/>
                    <a:p>
                      <a:endParaRPr lang="en-US"/>
                    </a:p>
                  </a:txBody>
                  <a:tcPr/>
                </a:tc>
              </a:tr>
              <a:tr h="869508">
                <a:tc>
                  <a:txBody>
                    <a:bodyPr/>
                    <a:lstStyle/>
                    <a:p>
                      <a:pPr marL="0" marR="0">
                        <a:spcBef>
                          <a:spcPts val="0"/>
                        </a:spcBef>
                        <a:spcAft>
                          <a:spcPts val="0"/>
                        </a:spcAft>
                      </a:pPr>
                      <a:r>
                        <a:rPr lang="en-US" sz="1200" dirty="0">
                          <a:effectLst/>
                        </a:rPr>
                        <a:t>Mechanics</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No grammatical, spelling or punctuation errors.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Almost no grammatical, spelling or punctuation errors.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A few grammatical spelling or punctuation errors.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Many grammatical, spelling or punctuation errors.</a:t>
                      </a:r>
                      <a:endParaRPr lang="en-US" sz="1200" dirty="0">
                        <a:effectLst/>
                        <a:latin typeface="Times New Roman"/>
                        <a:ea typeface="Times New Roman"/>
                      </a:endParaRPr>
                    </a:p>
                  </a:txBody>
                  <a:tcPr marL="68580" marR="68580" marT="0" marB="0"/>
                </a:tc>
                <a:tc>
                  <a:txBody>
                    <a:bodyPr/>
                    <a:lstStyle/>
                    <a:p>
                      <a:endParaRPr lang="en-US"/>
                    </a:p>
                  </a:txBody>
                  <a:tcPr/>
                </a:tc>
              </a:tr>
              <a:tr h="782557">
                <a:tc>
                  <a:txBody>
                    <a:bodyPr/>
                    <a:lstStyle/>
                    <a:p>
                      <a:pPr marL="0" marR="0">
                        <a:spcBef>
                          <a:spcPts val="0"/>
                        </a:spcBef>
                        <a:spcAft>
                          <a:spcPts val="0"/>
                        </a:spcAft>
                      </a:pPr>
                      <a:r>
                        <a:rPr lang="en-US" sz="1200">
                          <a:effectLst/>
                        </a:rPr>
                        <a:t>Biography</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Biography  is neat well explained and shows significant research into the topic</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Biography is neat; explanations are given and show the beginnings of research into the topic.</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Biography is neat, very brief and explanations show very little research into the topic</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Biography is not neat and /or shows no research into the topic.</a:t>
                      </a:r>
                      <a:endParaRPr lang="en-US" sz="1200" dirty="0">
                        <a:effectLst/>
                        <a:latin typeface="Times New Roman"/>
                        <a:ea typeface="Times New Roman"/>
                      </a:endParaRPr>
                    </a:p>
                  </a:txBody>
                  <a:tcPr marL="68580" marR="68580" marT="0" marB="0"/>
                </a:tc>
                <a:tc>
                  <a:txBody>
                    <a:bodyPr/>
                    <a:lstStyle/>
                    <a:p>
                      <a:endParaRPr lang="en-US" dirty="0"/>
                    </a:p>
                  </a:txBody>
                  <a:tcPr/>
                </a:tc>
              </a:tr>
              <a:tr h="1304262">
                <a:tc>
                  <a:txBody>
                    <a:bodyPr/>
                    <a:lstStyle/>
                    <a:p>
                      <a:pPr marL="0" marR="0">
                        <a:spcBef>
                          <a:spcPts val="0"/>
                        </a:spcBef>
                        <a:spcAft>
                          <a:spcPts val="0"/>
                        </a:spcAft>
                      </a:pPr>
                      <a:r>
                        <a:rPr lang="en-US" sz="1200">
                          <a:effectLst/>
                        </a:rPr>
                        <a:t>Oral Communication</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Student spoke loudly, clearly and made eye contact with audience during presentation.  Had excellent command of knowledge</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Student spoke loudly, clearly and made eye contact with audience during presentation.  Had a fair command of knowledge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Students presentation was brief, unclear, failed to make eye contact during presentation. Communicated very little knowledge audience.</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Student’s presentation was distracted and was unable to communicate ideas to audience</a:t>
                      </a:r>
                      <a:endParaRPr lang="en-US" sz="1200" dirty="0">
                        <a:effectLst/>
                        <a:latin typeface="Times New Roman"/>
                        <a:ea typeface="Times New Roman"/>
                      </a:endParaRPr>
                    </a:p>
                  </a:txBody>
                  <a:tcPr marL="68580" marR="68580" marT="0" marB="0"/>
                </a:tc>
                <a:tc>
                  <a:txBody>
                    <a:bodyPr/>
                    <a:lstStyle/>
                    <a:p>
                      <a:endParaRPr lang="en-US" dirty="0"/>
                    </a:p>
                  </a:txBody>
                  <a:tcPr/>
                </a:tc>
              </a:tr>
              <a:tr h="869508">
                <a:tc>
                  <a:txBody>
                    <a:bodyPr/>
                    <a:lstStyle/>
                    <a:p>
                      <a:pPr marL="0" marR="0">
                        <a:spcBef>
                          <a:spcPts val="0"/>
                        </a:spcBef>
                        <a:spcAft>
                          <a:spcPts val="0"/>
                        </a:spcAft>
                      </a:pPr>
                      <a:r>
                        <a:rPr lang="en-US" sz="1200" dirty="0">
                          <a:effectLst/>
                        </a:rPr>
                        <a:t>Time Line</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Timeline  is neat well explained and shows significant research into the topic</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Timeline is neat; explanations are given and show the beginnings of research into the topic</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Timeline is neat, very brief and explanations show very little research into the topic</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Timeline is not neat and /or shows no research into the topic</a:t>
                      </a:r>
                      <a:endParaRPr lang="en-US" sz="1200" dirty="0">
                        <a:effectLst/>
                        <a:latin typeface="Times New Roman"/>
                        <a:ea typeface="Times New Roman"/>
                      </a:endParaRPr>
                    </a:p>
                  </a:txBody>
                  <a:tcPr marL="68580" marR="68580" marT="0" marB="0"/>
                </a:tc>
                <a:tc>
                  <a:txBody>
                    <a:bodyPr/>
                    <a:lstStyle/>
                    <a:p>
                      <a:endParaRPr lang="en-US" dirty="0"/>
                    </a:p>
                  </a:txBody>
                  <a:tcPr/>
                </a:tc>
              </a:tr>
            </a:tbl>
          </a:graphicData>
        </a:graphic>
      </p:graphicFrame>
    </p:spTree>
    <p:extLst>
      <p:ext uri="{BB962C8B-B14F-4D97-AF65-F5344CB8AC3E}">
        <p14:creationId xmlns:p14="http://schemas.microsoft.com/office/powerpoint/2010/main" val="3807472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716775316"/>
              </p:ext>
            </p:extLst>
          </p:nvPr>
        </p:nvGraphicFramePr>
        <p:xfrm>
          <a:off x="228600" y="457200"/>
          <a:ext cx="85344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2772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a:effectLst/>
              </a:rPr>
              <a:t>Joseph </a:t>
            </a:r>
            <a:r>
              <a:rPr lang="en-US" sz="2000" b="1" dirty="0" smtClean="0">
                <a:effectLst/>
              </a:rPr>
              <a:t>Lagrange</a:t>
            </a:r>
            <a:r>
              <a:rPr lang="en-US" sz="2000" dirty="0">
                <a:effectLst/>
              </a:rPr>
              <a:t/>
            </a:r>
            <a:br>
              <a:rPr lang="en-US" sz="2000" dirty="0">
                <a:effectLst/>
              </a:rPr>
            </a:br>
            <a:r>
              <a:rPr lang="en-US" sz="2000" b="1" dirty="0" smtClean="0">
                <a:effectLst/>
              </a:rPr>
              <a:t>(January 5,  </a:t>
            </a:r>
            <a:r>
              <a:rPr lang="en-US" sz="2000" b="1" dirty="0">
                <a:effectLst/>
              </a:rPr>
              <a:t>1736 -  </a:t>
            </a:r>
            <a:r>
              <a:rPr lang="en-US" sz="2000" b="1" dirty="0" smtClean="0">
                <a:effectLst/>
              </a:rPr>
              <a:t>April  10, 1813)</a:t>
            </a:r>
            <a:br>
              <a:rPr lang="en-US" sz="2000" b="1" dirty="0" smtClean="0">
                <a:effectLst/>
              </a:rPr>
            </a:br>
            <a:endParaRPr lang="en-US" sz="2000" dirty="0"/>
          </a:p>
        </p:txBody>
      </p:sp>
      <p:sp>
        <p:nvSpPr>
          <p:cNvPr id="3" name="Content Placeholder 2"/>
          <p:cNvSpPr>
            <a:spLocks noGrp="1"/>
          </p:cNvSpPr>
          <p:nvPr>
            <p:ph sz="half" idx="1"/>
          </p:nvPr>
        </p:nvSpPr>
        <p:spPr/>
        <p:txBody>
          <a:bodyPr/>
          <a:lstStyle/>
          <a:p>
            <a:pPr marL="0" indent="0">
              <a:buNone/>
            </a:pPr>
            <a:r>
              <a:rPr lang="en-US" b="1" dirty="0"/>
              <a:t>Lagrange was an Italian Enlightenment Era mathematician and astronomer. He made significant contributions to the fields of analysis, number theory, and both classical and celestial mechanics</a:t>
            </a:r>
            <a:r>
              <a:rPr lang="en-US" b="1" dirty="0" smtClean="0"/>
              <a:t>.</a:t>
            </a: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86400" y="1295400"/>
            <a:ext cx="3028950" cy="4572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63963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a:effectLst/>
              </a:rPr>
              <a:t>Pierre-Simon Laplace</a:t>
            </a:r>
            <a:r>
              <a:rPr lang="en-US" sz="2000" dirty="0">
                <a:effectLst/>
              </a:rPr>
              <a:t/>
            </a:r>
            <a:br>
              <a:rPr lang="en-US" sz="2000" dirty="0">
                <a:effectLst/>
              </a:rPr>
            </a:br>
            <a:r>
              <a:rPr lang="en-US" sz="2000" b="1" dirty="0" smtClean="0">
                <a:effectLst/>
              </a:rPr>
              <a:t>(March 23, </a:t>
            </a:r>
            <a:r>
              <a:rPr lang="en-US" sz="2000" b="1" dirty="0">
                <a:effectLst/>
              </a:rPr>
              <a:t>1749 – </a:t>
            </a:r>
            <a:r>
              <a:rPr lang="en-US" sz="2000" b="1" dirty="0" smtClean="0">
                <a:effectLst/>
              </a:rPr>
              <a:t>March 5,  </a:t>
            </a:r>
            <a:r>
              <a:rPr lang="en-US" sz="2000" b="1" dirty="0">
                <a:effectLst/>
              </a:rPr>
              <a:t>1827)</a:t>
            </a:r>
            <a:r>
              <a:rPr lang="en-US" sz="2000" dirty="0">
                <a:effectLst/>
              </a:rPr>
              <a:t/>
            </a:r>
            <a:br>
              <a:rPr lang="en-US" sz="2000" dirty="0">
                <a:effectLst/>
              </a:rPr>
            </a:br>
            <a:r>
              <a:rPr lang="en-US" sz="2000" b="1" dirty="0">
                <a:effectLst/>
              </a:rPr>
              <a:t> </a:t>
            </a:r>
            <a:endParaRPr lang="en-US" sz="2000" dirty="0">
              <a:effectLst/>
            </a:endParaRPr>
          </a:p>
        </p:txBody>
      </p:sp>
      <p:sp>
        <p:nvSpPr>
          <p:cNvPr id="3" name="Content Placeholder 2"/>
          <p:cNvSpPr>
            <a:spLocks noGrp="1"/>
          </p:cNvSpPr>
          <p:nvPr>
            <p:ph sz="half" idx="1"/>
          </p:nvPr>
        </p:nvSpPr>
        <p:spPr/>
        <p:txBody>
          <a:bodyPr>
            <a:normAutofit fontScale="92500" lnSpcReduction="20000"/>
          </a:bodyPr>
          <a:lstStyle/>
          <a:p>
            <a:pPr marL="0" indent="0">
              <a:buNone/>
            </a:pPr>
            <a:r>
              <a:rPr lang="en-US" b="1" dirty="0"/>
              <a:t>Laplace was a French mathematician and astronomer whose work was pivotal to the development of mathematical astronomy and statistics. He was one of the first scientists to suggest the existence of black holes and the notion of gravitational collapse. He also questioned the theory on the origin of the solar system.</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62600" y="1600200"/>
            <a:ext cx="2884184" cy="419963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608840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smtClean="0">
                <a:effectLst/>
              </a:rPr>
              <a:t/>
            </a:r>
            <a:br>
              <a:rPr lang="en-US" sz="2700" b="1" dirty="0" smtClean="0">
                <a:effectLst/>
              </a:rPr>
            </a:br>
            <a:r>
              <a:rPr lang="en-US" sz="2700" b="1" dirty="0">
                <a:effectLst/>
              </a:rPr>
              <a:t/>
            </a:r>
            <a:br>
              <a:rPr lang="en-US" sz="2700" b="1" dirty="0">
                <a:effectLst/>
              </a:rPr>
            </a:br>
            <a:r>
              <a:rPr lang="en-US" sz="2200" b="1" dirty="0" smtClean="0">
                <a:effectLst/>
              </a:rPr>
              <a:t>William </a:t>
            </a:r>
            <a:r>
              <a:rPr lang="en-US" sz="2200" b="1" dirty="0">
                <a:effectLst/>
              </a:rPr>
              <a:t>Playfair</a:t>
            </a:r>
            <a:r>
              <a:rPr lang="en-US" sz="2200" dirty="0">
                <a:effectLst/>
              </a:rPr>
              <a:t/>
            </a:r>
            <a:br>
              <a:rPr lang="en-US" sz="2200" dirty="0">
                <a:effectLst/>
              </a:rPr>
            </a:br>
            <a:r>
              <a:rPr lang="en-US" sz="2200" b="1" dirty="0" smtClean="0">
                <a:effectLst/>
              </a:rPr>
              <a:t>(September 22, </a:t>
            </a:r>
            <a:r>
              <a:rPr lang="en-US" sz="2200" b="1" dirty="0">
                <a:effectLst/>
              </a:rPr>
              <a:t>1759 – </a:t>
            </a:r>
            <a:r>
              <a:rPr lang="en-US" sz="2200" b="1" dirty="0" smtClean="0">
                <a:effectLst/>
              </a:rPr>
              <a:t>February 11, </a:t>
            </a:r>
            <a:r>
              <a:rPr lang="en-US" sz="2200" b="1" dirty="0">
                <a:effectLst/>
              </a:rPr>
              <a:t>1823)</a:t>
            </a:r>
            <a:r>
              <a:rPr lang="en-US" sz="2200" dirty="0">
                <a:effectLst/>
              </a:rPr>
              <a:t/>
            </a:r>
            <a:br>
              <a:rPr lang="en-US" sz="2200" dirty="0">
                <a:effectLst/>
              </a:rPr>
            </a:br>
            <a:r>
              <a:rPr lang="en-US" b="1" dirty="0">
                <a:effectLst/>
              </a:rPr>
              <a:t> </a:t>
            </a:r>
            <a:r>
              <a:rPr lang="en-US" dirty="0">
                <a:effectLst/>
              </a:rPr>
              <a:t/>
            </a:r>
            <a:br>
              <a:rPr lang="en-US" dirty="0">
                <a:effectLst/>
              </a:rPr>
            </a:b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b="1" dirty="0"/>
              <a:t>William Playfair was a Scottish engineer and political economist, the founder of graphical methods of statistics.  He invented four types of diagrams: in 1786 the line graph and bar chart of economic data and in 1801 the pie chart and circle graph, used to show part-whole relations.</a:t>
            </a:r>
            <a:endParaRPr lang="en-US" dirty="0"/>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05400" y="1447800"/>
            <a:ext cx="3213100" cy="39243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80139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686800" cy="1069848"/>
          </a:xfrm>
        </p:spPr>
        <p:txBody>
          <a:bodyPr>
            <a:noAutofit/>
          </a:bodyPr>
          <a:lstStyle/>
          <a:p>
            <a:r>
              <a:rPr lang="en-US" sz="2000" b="1" dirty="0">
                <a:effectLst/>
              </a:rPr>
              <a:t>Joseph Fourier</a:t>
            </a:r>
            <a:r>
              <a:rPr lang="en-US" sz="2000" dirty="0">
                <a:effectLst/>
              </a:rPr>
              <a:t/>
            </a:r>
            <a:br>
              <a:rPr lang="en-US" sz="2000" dirty="0">
                <a:effectLst/>
              </a:rPr>
            </a:br>
            <a:r>
              <a:rPr lang="en-US" sz="2000" b="1" dirty="0" smtClean="0">
                <a:effectLst/>
              </a:rPr>
              <a:t>(March 21, </a:t>
            </a:r>
            <a:r>
              <a:rPr lang="en-US" sz="2000" b="1" dirty="0">
                <a:effectLst/>
              </a:rPr>
              <a:t>1768 – </a:t>
            </a:r>
            <a:r>
              <a:rPr lang="en-US" sz="2000" b="1" dirty="0" smtClean="0">
                <a:effectLst/>
              </a:rPr>
              <a:t>May 16, </a:t>
            </a:r>
            <a:r>
              <a:rPr lang="en-US" sz="2000" b="1" dirty="0">
                <a:effectLst/>
              </a:rPr>
              <a:t>1830</a:t>
            </a:r>
            <a:r>
              <a:rPr lang="en-US" sz="2000" b="1" dirty="0" smtClean="0">
                <a:effectLst/>
              </a:rPr>
              <a:t>)</a:t>
            </a:r>
            <a:endParaRPr lang="en-US" sz="2800" dirty="0"/>
          </a:p>
        </p:txBody>
      </p:sp>
      <p:sp>
        <p:nvSpPr>
          <p:cNvPr id="3" name="Content Placeholder 2"/>
          <p:cNvSpPr>
            <a:spLocks noGrp="1"/>
          </p:cNvSpPr>
          <p:nvPr>
            <p:ph sz="half" idx="1"/>
          </p:nvPr>
        </p:nvSpPr>
        <p:spPr/>
        <p:txBody>
          <a:bodyPr>
            <a:normAutofit fontScale="92500"/>
          </a:bodyPr>
          <a:lstStyle/>
          <a:p>
            <a:pPr marL="0" indent="0">
              <a:buNone/>
            </a:pPr>
            <a:r>
              <a:rPr lang="en-US" b="1" dirty="0"/>
              <a:t>Joseph Fourier was a French mathematician and physicist born in </a:t>
            </a:r>
            <a:r>
              <a:rPr lang="en-US" b="1" dirty="0" err="1"/>
              <a:t>Auxerre</a:t>
            </a:r>
            <a:r>
              <a:rPr lang="en-US" b="1" dirty="0"/>
              <a:t> and best known for initiating the investigation of Fourier </a:t>
            </a:r>
            <a:r>
              <a:rPr lang="en-US" b="1" dirty="0" err="1"/>
              <a:t>Seris</a:t>
            </a:r>
            <a:r>
              <a:rPr lang="en-US" b="1" dirty="0"/>
              <a:t> and their applications to problems of heat transfer and vibrations. Fourier is also generally credited with the discovery of the greenhouse effect.</a:t>
            </a:r>
            <a:endParaRPr lang="en-US"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64958" y="1447799"/>
            <a:ext cx="3617042" cy="442611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227042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a:effectLst/>
              </a:rPr>
              <a:t>Thomas Young</a:t>
            </a:r>
            <a:r>
              <a:rPr lang="en-US" sz="2000" dirty="0">
                <a:effectLst/>
              </a:rPr>
              <a:t> </a:t>
            </a:r>
            <a:r>
              <a:rPr lang="en-US" sz="2000" dirty="0" smtClean="0">
                <a:effectLst/>
              </a:rPr>
              <a:t/>
            </a:r>
            <a:br>
              <a:rPr lang="en-US" sz="2000" dirty="0" smtClean="0">
                <a:effectLst/>
              </a:rPr>
            </a:br>
            <a:r>
              <a:rPr lang="en-US" sz="2000" dirty="0" smtClean="0">
                <a:effectLst/>
              </a:rPr>
              <a:t>(June 13, </a:t>
            </a:r>
            <a:r>
              <a:rPr lang="en-US" sz="2000" dirty="0">
                <a:effectLst/>
              </a:rPr>
              <a:t>1773 – </a:t>
            </a:r>
            <a:r>
              <a:rPr lang="en-US" sz="2000" dirty="0" smtClean="0">
                <a:effectLst/>
              </a:rPr>
              <a:t>May 10, </a:t>
            </a:r>
            <a:r>
              <a:rPr lang="en-US" sz="2000" dirty="0">
                <a:effectLst/>
              </a:rPr>
              <a:t>1829)</a:t>
            </a:r>
            <a:br>
              <a:rPr lang="en-US" sz="2000" dirty="0">
                <a:effectLst/>
              </a:rPr>
            </a:br>
            <a:endParaRPr lang="en-US" sz="2000"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smtClean="0"/>
              <a:t>Thomas Young </a:t>
            </a:r>
            <a:r>
              <a:rPr lang="en-US" dirty="0"/>
              <a:t>was an English physician and </a:t>
            </a:r>
            <a:r>
              <a:rPr lang="en-US" dirty="0" smtClean="0"/>
              <a:t>physicist.  While </a:t>
            </a:r>
            <a:r>
              <a:rPr lang="en-US" dirty="0"/>
              <a:t>a medical student, </a:t>
            </a:r>
            <a:r>
              <a:rPr lang="en-US" dirty="0" smtClean="0"/>
              <a:t>he </a:t>
            </a:r>
            <a:r>
              <a:rPr lang="en-US" dirty="0"/>
              <a:t>discovered the way in which the lens of the eye changes shape to focus on objects at differing distances. </a:t>
            </a:r>
            <a:r>
              <a:rPr lang="en-US" dirty="0" smtClean="0"/>
              <a:t>He also </a:t>
            </a:r>
            <a:r>
              <a:rPr lang="en-US" dirty="0"/>
              <a:t>calculated the approximate wavelengths of the seven </a:t>
            </a:r>
            <a:r>
              <a:rPr lang="en-US" dirty="0" smtClean="0"/>
              <a:t>colors discovered  </a:t>
            </a:r>
            <a:r>
              <a:rPr lang="en-US" dirty="0"/>
              <a:t>by Newton. Young also did work on measuring the size of </a:t>
            </a:r>
            <a:r>
              <a:rPr lang="en-US" dirty="0" smtClean="0"/>
              <a:t>molecules and was </a:t>
            </a:r>
            <a:r>
              <a:rPr lang="en-US" dirty="0"/>
              <a:t>the first to </a:t>
            </a:r>
            <a:r>
              <a:rPr lang="en-US" dirty="0" smtClean="0"/>
              <a:t>use the word “energy” scientifically.  In his spare time he was an Egyptologist and he helped to decipher a large part of the </a:t>
            </a:r>
            <a:r>
              <a:rPr lang="en-US" dirty="0"/>
              <a:t>Rosetta Stone.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05400" y="2057400"/>
            <a:ext cx="3429000" cy="21259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538701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686800" cy="917448"/>
          </a:xfrm>
        </p:spPr>
        <p:txBody>
          <a:bodyPr>
            <a:normAutofit fontScale="90000"/>
          </a:bodyPr>
          <a:lstStyle/>
          <a:p>
            <a:r>
              <a:rPr lang="en-US" sz="2000" b="1" dirty="0">
                <a:effectLst/>
              </a:rPr>
              <a:t>Sophie </a:t>
            </a:r>
            <a:r>
              <a:rPr lang="en-US" sz="2000" b="1" dirty="0" err="1">
                <a:effectLst/>
              </a:rPr>
              <a:t>Germain</a:t>
            </a:r>
            <a:r>
              <a:rPr lang="en-US" sz="2000" dirty="0">
                <a:effectLst/>
              </a:rPr>
              <a:t/>
            </a:r>
            <a:br>
              <a:rPr lang="en-US" sz="2000" dirty="0">
                <a:effectLst/>
              </a:rPr>
            </a:br>
            <a:r>
              <a:rPr lang="en-US" sz="2000" b="1" dirty="0" smtClean="0">
                <a:effectLst/>
              </a:rPr>
              <a:t>(</a:t>
            </a:r>
            <a:r>
              <a:rPr lang="en-US" sz="1800" dirty="0"/>
              <a:t>April 1, 1776 – June 27, 1831</a:t>
            </a:r>
            <a:r>
              <a:rPr lang="en-US" sz="2000" b="1" dirty="0" smtClean="0">
                <a:effectLst/>
              </a:rPr>
              <a:t>)</a:t>
            </a:r>
            <a:r>
              <a:rPr lang="en-US" sz="2000" b="1" dirty="0">
                <a:effectLst/>
              </a:rPr>
              <a:t/>
            </a:r>
            <a:br>
              <a:rPr lang="en-US" sz="2000" b="1" dirty="0">
                <a:effectLst/>
              </a:rPr>
            </a:br>
            <a:endParaRPr lang="en-US" sz="3200" dirty="0"/>
          </a:p>
        </p:txBody>
      </p:sp>
      <p:sp>
        <p:nvSpPr>
          <p:cNvPr id="3" name="Content Placeholder 2"/>
          <p:cNvSpPr>
            <a:spLocks noGrp="1"/>
          </p:cNvSpPr>
          <p:nvPr>
            <p:ph sz="half" idx="1"/>
          </p:nvPr>
        </p:nvSpPr>
        <p:spPr/>
        <p:txBody>
          <a:bodyPr>
            <a:normAutofit lnSpcReduction="10000"/>
          </a:bodyPr>
          <a:lstStyle/>
          <a:p>
            <a:pPr marL="0" indent="0">
              <a:buNone/>
            </a:pPr>
            <a:r>
              <a:rPr lang="en-US" b="1" dirty="0"/>
              <a:t>Sophie </a:t>
            </a:r>
            <a:r>
              <a:rPr lang="en-US" b="1" dirty="0" err="1"/>
              <a:t>Germain</a:t>
            </a:r>
            <a:r>
              <a:rPr lang="en-US" b="1" dirty="0"/>
              <a:t> was a French mathematician.  She studied geometry to escape boredom during the French Revolution when she was confined to her family's home, and went on to do important work in mathematics, especially her work on Fermat's Last Theorem.</a:t>
            </a:r>
            <a:endParaRPr lang="en-US" dirty="0"/>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7800" y="1524000"/>
            <a:ext cx="2740904" cy="349377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7192570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79</TotalTime>
  <Words>1492</Words>
  <Application>Microsoft Office PowerPoint</Application>
  <PresentationFormat>On-screen Show (4:3)</PresentationFormat>
  <Paragraphs>129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Trek</vt:lpstr>
      <vt:lpstr>Geometry Biography Project – Grading Rubric</vt:lpstr>
      <vt:lpstr>PowerPoint Presentation</vt:lpstr>
      <vt:lpstr>PowerPoint Presentation</vt:lpstr>
      <vt:lpstr>Joseph Lagrange (January 5,  1736 -  April  10, 1813) </vt:lpstr>
      <vt:lpstr>Pierre-Simon Laplace (March 23, 1749 – March 5,  1827)  </vt:lpstr>
      <vt:lpstr>  William Playfair (September 22, 1759 – February 11, 1823)   </vt:lpstr>
      <vt:lpstr>Joseph Fourier (March 21, 1768 – May 16, 1830)</vt:lpstr>
      <vt:lpstr>Thomas Young  (June 13, 1773 – May 10, 1829) </vt:lpstr>
      <vt:lpstr>Sophie Germain (April 1, 1776 – June 27, 1831) </vt:lpstr>
      <vt:lpstr>Carl Friedrich Gauss (April 30, 1777 – February 23, 1855) </vt:lpstr>
      <vt:lpstr>Mary Somerville (December 26, 1780 – November 28, 1872) </vt:lpstr>
      <vt:lpstr>Charles Babbage (December 26, 1791 – October 18, 1871) </vt:lpstr>
      <vt:lpstr>Ada Lovelace (December 10, 1815 – November 27, 1852) </vt:lpstr>
      <vt:lpstr>Jean Bernard Léon Foucault  (September 18,  1819 – February 11, 1868) </vt:lpstr>
      <vt:lpstr>Bernhard Riemann (September 17, 1826 – July 20, 1866) </vt:lpstr>
      <vt:lpstr>James Maxwell (June 13,  1831 – November 5,  1879) </vt:lpstr>
      <vt:lpstr>Charlotte Agnes Scott (June 8, 1858 – November 10, 1931)   </vt:lpstr>
      <vt:lpstr> Sofia Kovalevskaya (January 15, 1850 – February 10, 1891) </vt:lpstr>
      <vt:lpstr>Nikola Tesla (July 10, 1856 – January 7, 1943)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 project slides geometry</dc:title>
  <dc:creator>Kevin Shelley</dc:creator>
  <cp:lastModifiedBy>Kevin Shelley</cp:lastModifiedBy>
  <cp:revision>16</cp:revision>
  <dcterms:created xsi:type="dcterms:W3CDTF">2015-01-12T19:28:36Z</dcterms:created>
  <dcterms:modified xsi:type="dcterms:W3CDTF">2015-02-10T17:25:37Z</dcterms:modified>
</cp:coreProperties>
</file>