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8" r:id="rId2"/>
    <p:sldId id="261" r:id="rId3"/>
    <p:sldId id="262" r:id="rId4"/>
    <p:sldId id="259" r:id="rId5"/>
    <p:sldId id="278" r:id="rId6"/>
    <p:sldId id="263" r:id="rId7"/>
    <p:sldId id="264" r:id="rId8"/>
    <p:sldId id="265" r:id="rId9"/>
    <p:sldId id="266" r:id="rId10"/>
    <p:sldId id="279"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image" Target="../media/image2.jpeg"/><Relationship Id="rId4" Type="http://schemas.openxmlformats.org/officeDocument/2006/relationships/image" Target="../media/image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image" Target="../media/image2.jpeg"/><Relationship Id="rId4"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0192B-3231-47C8-886C-4B654830E73B}" type="doc">
      <dgm:prSet loTypeId="urn:microsoft.com/office/officeart/2005/8/layout/pList2" loCatId="picture" qsTypeId="urn:microsoft.com/office/officeart/2005/8/quickstyle/simple1" qsCatId="simple" csTypeId="urn:microsoft.com/office/officeart/2005/8/colors/accent1_2" csCatId="accent1" phldr="1"/>
      <dgm:spPr/>
    </dgm:pt>
    <dgm:pt modelId="{7CD15DA3-14E2-4352-A648-570B085377A7}">
      <dgm:prSet phldrT="[Text]" custT="1"/>
      <dgm:spPr>
        <a:solidFill>
          <a:schemeClr val="accent5">
            <a:lumMod val="75000"/>
          </a:schemeClr>
        </a:solidFill>
        <a:ln>
          <a:solidFill>
            <a:schemeClr val="bg1"/>
          </a:solidFill>
        </a:ln>
        <a:scene3d>
          <a:camera prst="perspectiveFront"/>
          <a:lightRig rig="threePt" dir="t"/>
        </a:scene3d>
        <a:sp3d>
          <a:bevelT/>
        </a:sp3d>
      </dgm:spPr>
      <dgm:t>
        <a:bodyPr/>
        <a:lstStyle/>
        <a:p>
          <a:pPr algn="ctr"/>
          <a:r>
            <a:rPr lang="en-US" sz="1800" b="1" dirty="0" smtClean="0"/>
            <a:t>Mathematics</a:t>
          </a:r>
        </a:p>
        <a:p>
          <a:pPr algn="ctr"/>
          <a:r>
            <a:rPr lang="en-US" sz="1600" dirty="0" smtClean="0"/>
            <a:t>Ancient Era</a:t>
          </a:r>
        </a:p>
        <a:p>
          <a:pPr algn="ctr"/>
          <a:endParaRPr lang="en-US" sz="1600" dirty="0" smtClean="0"/>
        </a:p>
        <a:p>
          <a:pPr algn="ctr"/>
          <a:r>
            <a:rPr lang="en-US" sz="1800" dirty="0" smtClean="0"/>
            <a:t>1650 – 1548</a:t>
          </a:r>
        </a:p>
        <a:p>
          <a:pPr algn="ctr"/>
          <a:r>
            <a:rPr lang="en-US" sz="1800" dirty="0" smtClean="0"/>
            <a:t>BCE - CE</a:t>
          </a:r>
          <a:endParaRPr lang="en-US" sz="1800" dirty="0"/>
        </a:p>
      </dgm:t>
    </dgm:pt>
    <dgm:pt modelId="{EE649768-334D-40EB-876E-D8C568EE185A}" type="parTrans" cxnId="{217533F6-367C-4E38-B5C0-D19AA923D648}">
      <dgm:prSet/>
      <dgm:spPr/>
      <dgm:t>
        <a:bodyPr/>
        <a:lstStyle/>
        <a:p>
          <a:endParaRPr lang="en-US"/>
        </a:p>
      </dgm:t>
    </dgm:pt>
    <dgm:pt modelId="{417DA1EE-2ECF-4B34-9C2B-C4AA0A8ECE2B}" type="sibTrans" cxnId="{217533F6-367C-4E38-B5C0-D19AA923D648}">
      <dgm:prSet/>
      <dgm:spPr/>
      <dgm:t>
        <a:bodyPr/>
        <a:lstStyle/>
        <a:p>
          <a:endParaRPr lang="en-US"/>
        </a:p>
      </dgm:t>
    </dgm:pt>
    <dgm:pt modelId="{03145C6D-FA3D-4CB4-9B9F-A3FBF400C38B}">
      <dgm:prSet phldrT="[Text]" custT="1"/>
      <dgm:spPr>
        <a:solidFill>
          <a:schemeClr val="accent5">
            <a:lumMod val="75000"/>
          </a:schemeClr>
        </a:solidFill>
        <a:ln>
          <a:solidFill>
            <a:schemeClr val="bg1"/>
          </a:solidFill>
        </a:ln>
        <a:scene3d>
          <a:camera prst="orthographicFront"/>
          <a:lightRig rig="threePt" dir="t"/>
        </a:scene3d>
        <a:sp3d>
          <a:bevelT/>
        </a:sp3d>
      </dgm:spPr>
      <dgm:t>
        <a:bodyPr/>
        <a:lstStyle/>
        <a:p>
          <a:r>
            <a:rPr lang="en-US" sz="2000" b="1" dirty="0" smtClean="0"/>
            <a:t>Geometry</a:t>
          </a:r>
        </a:p>
        <a:p>
          <a:r>
            <a:rPr lang="en-US" sz="1600" dirty="0" smtClean="0"/>
            <a:t>Industrial Era</a:t>
          </a:r>
        </a:p>
        <a:p>
          <a:endParaRPr lang="en-US" sz="1600" dirty="0" smtClean="0"/>
        </a:p>
        <a:p>
          <a:r>
            <a:rPr lang="en-US" sz="1800" dirty="0" smtClean="0"/>
            <a:t>1736 – 1856 </a:t>
          </a:r>
          <a:endParaRPr lang="en-US" sz="1800" dirty="0"/>
        </a:p>
      </dgm:t>
    </dgm:pt>
    <dgm:pt modelId="{AED9F6E6-76C5-4DE5-A5F2-9B19BDF515DB}" type="parTrans" cxnId="{3F025239-EA6E-4654-9E38-023E593D70F3}">
      <dgm:prSet/>
      <dgm:spPr/>
      <dgm:t>
        <a:bodyPr/>
        <a:lstStyle/>
        <a:p>
          <a:endParaRPr lang="en-US"/>
        </a:p>
      </dgm:t>
    </dgm:pt>
    <dgm:pt modelId="{B831803C-5205-4B05-8DD1-513C612D3E3E}" type="sibTrans" cxnId="{3F025239-EA6E-4654-9E38-023E593D70F3}">
      <dgm:prSet/>
      <dgm:spPr/>
      <dgm:t>
        <a:bodyPr/>
        <a:lstStyle/>
        <a:p>
          <a:endParaRPr lang="en-US"/>
        </a:p>
      </dgm:t>
    </dgm:pt>
    <dgm:pt modelId="{CD96C797-F9EA-434D-9CA2-D5E31E242D4F}">
      <dgm:prSet phldrT="[Text]" custT="1"/>
      <dgm:spPr>
        <a:solidFill>
          <a:schemeClr val="accent5">
            <a:lumMod val="75000"/>
          </a:schemeClr>
        </a:solidFill>
        <a:ln>
          <a:solidFill>
            <a:schemeClr val="bg1"/>
          </a:solidFill>
        </a:ln>
        <a:scene3d>
          <a:camera prst="orthographicFront"/>
          <a:lightRig rig="threePt" dir="t"/>
        </a:scene3d>
        <a:sp3d>
          <a:bevelT/>
        </a:sp3d>
      </dgm:spPr>
      <dgm:t>
        <a:bodyPr/>
        <a:lstStyle/>
        <a:p>
          <a:pPr algn="ctr"/>
          <a:r>
            <a:rPr lang="en-US" sz="2000" b="1" dirty="0" smtClean="0"/>
            <a:t>APA</a:t>
          </a:r>
        </a:p>
        <a:p>
          <a:pPr algn="ctr"/>
          <a:r>
            <a:rPr lang="en-US" sz="1600" dirty="0" smtClean="0"/>
            <a:t>Modern Era</a:t>
          </a:r>
        </a:p>
        <a:p>
          <a:pPr algn="ctr"/>
          <a:endParaRPr lang="en-US" sz="1600" dirty="0" smtClean="0"/>
        </a:p>
        <a:p>
          <a:pPr algn="ctr"/>
          <a:r>
            <a:rPr lang="en-US" sz="1800" dirty="0" smtClean="0"/>
            <a:t>1860 – Present</a:t>
          </a:r>
        </a:p>
        <a:p>
          <a:pPr algn="ctr"/>
          <a:endParaRPr lang="en-US" sz="2700" dirty="0"/>
        </a:p>
      </dgm:t>
    </dgm:pt>
    <dgm:pt modelId="{8C635978-6A1D-4EBE-89DE-B5E316BFA1D4}" type="parTrans" cxnId="{9828F030-EE27-4A2C-BB7A-BC94807A652B}">
      <dgm:prSet/>
      <dgm:spPr/>
      <dgm:t>
        <a:bodyPr/>
        <a:lstStyle/>
        <a:p>
          <a:endParaRPr lang="en-US"/>
        </a:p>
      </dgm:t>
    </dgm:pt>
    <dgm:pt modelId="{A6EDE733-6742-47C8-B5E1-4ECE099A9F47}" type="sibTrans" cxnId="{9828F030-EE27-4A2C-BB7A-BC94807A652B}">
      <dgm:prSet/>
      <dgm:spPr/>
      <dgm:t>
        <a:bodyPr/>
        <a:lstStyle/>
        <a:p>
          <a:endParaRPr lang="en-US"/>
        </a:p>
      </dgm:t>
    </dgm:pt>
    <dgm:pt modelId="{29DDDBD5-025A-4DC3-A2ED-F33989535191}">
      <dgm:prSet custT="1"/>
      <dgm:spPr>
        <a:solidFill>
          <a:schemeClr val="accent5">
            <a:lumMod val="75000"/>
          </a:schemeClr>
        </a:solidFill>
        <a:ln>
          <a:solidFill>
            <a:schemeClr val="bg1"/>
          </a:solidFill>
        </a:ln>
        <a:scene3d>
          <a:camera prst="orthographicFront"/>
          <a:lightRig rig="threePt" dir="t"/>
        </a:scene3d>
        <a:sp3d>
          <a:bevelT/>
        </a:sp3d>
      </dgm:spPr>
      <dgm:t>
        <a:bodyPr/>
        <a:lstStyle/>
        <a:p>
          <a:r>
            <a:rPr lang="en-US" sz="2000" b="1" dirty="0" smtClean="0"/>
            <a:t>Algebra I</a:t>
          </a:r>
        </a:p>
        <a:p>
          <a:r>
            <a:rPr lang="en-US" sz="1600" dirty="0" smtClean="0"/>
            <a:t>Renaissance Era</a:t>
          </a:r>
        </a:p>
        <a:p>
          <a:r>
            <a:rPr lang="en-US" sz="1600" dirty="0" smtClean="0"/>
            <a:t> </a:t>
          </a:r>
        </a:p>
        <a:p>
          <a:r>
            <a:rPr lang="en-US" sz="1800" dirty="0" smtClean="0"/>
            <a:t>1564 - 1731</a:t>
          </a:r>
        </a:p>
      </dgm:t>
    </dgm:pt>
    <dgm:pt modelId="{48BB08EB-A4D6-446E-BD9C-3C7B7B55D109}" type="parTrans" cxnId="{C60696C3-417F-4CFE-8B50-722E425C5039}">
      <dgm:prSet/>
      <dgm:spPr/>
      <dgm:t>
        <a:bodyPr/>
        <a:lstStyle/>
        <a:p>
          <a:endParaRPr lang="en-US"/>
        </a:p>
      </dgm:t>
    </dgm:pt>
    <dgm:pt modelId="{973049E3-8961-45DD-9DD2-D3BCC1728110}" type="sibTrans" cxnId="{C60696C3-417F-4CFE-8B50-722E425C5039}">
      <dgm:prSet/>
      <dgm:spPr/>
      <dgm:t>
        <a:bodyPr/>
        <a:lstStyle/>
        <a:p>
          <a:endParaRPr lang="en-US"/>
        </a:p>
      </dgm:t>
    </dgm:pt>
    <dgm:pt modelId="{0747ACB2-4B6B-4508-92D7-EA4D4A76F360}" type="pres">
      <dgm:prSet presAssocID="{B100192B-3231-47C8-886C-4B654830E73B}" presName="Name0" presStyleCnt="0">
        <dgm:presLayoutVars>
          <dgm:dir/>
          <dgm:resizeHandles val="exact"/>
        </dgm:presLayoutVars>
      </dgm:prSet>
      <dgm:spPr/>
    </dgm:pt>
    <dgm:pt modelId="{66F94CA3-0B65-4FC4-9463-7E2AA775FAB7}" type="pres">
      <dgm:prSet presAssocID="{B100192B-3231-47C8-886C-4B654830E73B}" presName="bkgdShp" presStyleLbl="alignAccFollowNode1" presStyleIdx="0" presStyleCnt="1" custScaleY="91280">
        <dgm:style>
          <a:lnRef idx="1">
            <a:schemeClr val="dk1"/>
          </a:lnRef>
          <a:fillRef idx="3">
            <a:schemeClr val="dk1"/>
          </a:fillRef>
          <a:effectRef idx="2">
            <a:schemeClr val="dk1"/>
          </a:effectRef>
          <a:fontRef idx="minor">
            <a:schemeClr val="lt1"/>
          </a:fontRef>
        </dgm:style>
      </dgm:prSet>
      <dgm:spPr>
        <a:solidFill>
          <a:schemeClr val="bg1"/>
        </a:solidFill>
        <a:ln>
          <a:solidFill>
            <a:schemeClr val="bg1"/>
          </a:solidFill>
        </a:ln>
      </dgm:spPr>
    </dgm:pt>
    <dgm:pt modelId="{DDFCFC3F-123D-4985-86CA-C51B958594A8}" type="pres">
      <dgm:prSet presAssocID="{B100192B-3231-47C8-886C-4B654830E73B}" presName="linComp" presStyleCnt="0"/>
      <dgm:spPr/>
    </dgm:pt>
    <dgm:pt modelId="{3B5B70D5-A3B6-410F-A08F-26EC24EDA752}" type="pres">
      <dgm:prSet presAssocID="{7CD15DA3-14E2-4352-A648-570B085377A7}" presName="compNode" presStyleCnt="0"/>
      <dgm:spPr/>
    </dgm:pt>
    <dgm:pt modelId="{4D62DBB5-78DB-4F46-9D64-0E97F64A1B19}" type="pres">
      <dgm:prSet presAssocID="{7CD15DA3-14E2-4352-A648-570B085377A7}" presName="node" presStyleLbl="node1" presStyleIdx="0" presStyleCnt="4" custScaleY="107135">
        <dgm:presLayoutVars>
          <dgm:bulletEnabled val="1"/>
        </dgm:presLayoutVars>
      </dgm:prSet>
      <dgm:spPr/>
      <dgm:t>
        <a:bodyPr/>
        <a:lstStyle/>
        <a:p>
          <a:endParaRPr lang="en-US"/>
        </a:p>
      </dgm:t>
    </dgm:pt>
    <dgm:pt modelId="{F56BA123-3435-451D-B753-378C869DA89E}" type="pres">
      <dgm:prSet presAssocID="{7CD15DA3-14E2-4352-A648-570B085377A7}" presName="invisiNode" presStyleLbl="node1" presStyleIdx="0" presStyleCnt="4"/>
      <dgm:spPr/>
    </dgm:pt>
    <dgm:pt modelId="{7350E5AC-2D08-4469-A0D3-245E7B4F375F}" type="pres">
      <dgm:prSet presAssocID="{7CD15DA3-14E2-4352-A648-570B085377A7}"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a:solidFill>
            <a:schemeClr val="bg1"/>
          </a:solidFill>
        </a:ln>
        <a:scene3d>
          <a:camera prst="perspectiveRight"/>
          <a:lightRig rig="threePt" dir="t"/>
        </a:scene3d>
        <a:sp3d>
          <a:bevelT w="139700" h="139700" prst="divot"/>
        </a:sp3d>
      </dgm:spPr>
    </dgm:pt>
    <dgm:pt modelId="{1F4DDEB8-1B07-4414-B0E5-6D80B4E56BAB}" type="pres">
      <dgm:prSet presAssocID="{417DA1EE-2ECF-4B34-9C2B-C4AA0A8ECE2B}" presName="sibTrans" presStyleLbl="sibTrans2D1" presStyleIdx="0" presStyleCnt="0"/>
      <dgm:spPr/>
      <dgm:t>
        <a:bodyPr/>
        <a:lstStyle/>
        <a:p>
          <a:endParaRPr lang="en-US"/>
        </a:p>
      </dgm:t>
    </dgm:pt>
    <dgm:pt modelId="{C1309972-8E08-4498-9C50-A668232744C6}" type="pres">
      <dgm:prSet presAssocID="{29DDDBD5-025A-4DC3-A2ED-F33989535191}" presName="compNode" presStyleCnt="0"/>
      <dgm:spPr/>
    </dgm:pt>
    <dgm:pt modelId="{F125250E-E253-46FC-A843-1CA72B75EE4A}" type="pres">
      <dgm:prSet presAssocID="{29DDDBD5-025A-4DC3-A2ED-F33989535191}" presName="node" presStyleLbl="node1" presStyleIdx="1" presStyleCnt="4" custScaleY="105869" custLinFactNeighborX="-1255" custLinFactNeighborY="-1467">
        <dgm:presLayoutVars>
          <dgm:bulletEnabled val="1"/>
        </dgm:presLayoutVars>
      </dgm:prSet>
      <dgm:spPr/>
      <dgm:t>
        <a:bodyPr/>
        <a:lstStyle/>
        <a:p>
          <a:endParaRPr lang="en-US"/>
        </a:p>
      </dgm:t>
    </dgm:pt>
    <dgm:pt modelId="{0343F8D3-31C2-4189-96CA-8BB55EBA02C7}" type="pres">
      <dgm:prSet presAssocID="{29DDDBD5-025A-4DC3-A2ED-F33989535191}" presName="invisiNode" presStyleLbl="node1" presStyleIdx="1" presStyleCnt="4"/>
      <dgm:spPr/>
    </dgm:pt>
    <dgm:pt modelId="{756E1E05-F422-4DAC-A0B4-7B8338C0305A}" type="pres">
      <dgm:prSet presAssocID="{29DDDBD5-025A-4DC3-A2ED-F33989535191}"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a:solidFill>
            <a:schemeClr val="bg1"/>
          </a:solidFill>
        </a:ln>
        <a:scene3d>
          <a:camera prst="perspectiveRight"/>
          <a:lightRig rig="threePt" dir="t"/>
        </a:scene3d>
        <a:sp3d>
          <a:bevelT w="139700" h="139700" prst="divot"/>
        </a:sp3d>
      </dgm:spPr>
    </dgm:pt>
    <dgm:pt modelId="{62EED08A-0912-4DB5-B8B0-C35D17F7BB00}" type="pres">
      <dgm:prSet presAssocID="{973049E3-8961-45DD-9DD2-D3BCC1728110}" presName="sibTrans" presStyleLbl="sibTrans2D1" presStyleIdx="0" presStyleCnt="0"/>
      <dgm:spPr/>
      <dgm:t>
        <a:bodyPr/>
        <a:lstStyle/>
        <a:p>
          <a:endParaRPr lang="en-US"/>
        </a:p>
      </dgm:t>
    </dgm:pt>
    <dgm:pt modelId="{F4D6CB6A-D7FB-4E26-BA05-72492F889E2D}" type="pres">
      <dgm:prSet presAssocID="{03145C6D-FA3D-4CB4-9B9F-A3FBF400C38B}" presName="compNode" presStyleCnt="0"/>
      <dgm:spPr/>
    </dgm:pt>
    <dgm:pt modelId="{B505AD68-A75F-41C4-A0B8-FEE3FEB0E400}" type="pres">
      <dgm:prSet presAssocID="{03145C6D-FA3D-4CB4-9B9F-A3FBF400C38B}" presName="node" presStyleLbl="node1" presStyleIdx="2" presStyleCnt="4" custScaleY="107135" custLinFactNeighborX="3174" custLinFactNeighborY="-518">
        <dgm:presLayoutVars>
          <dgm:bulletEnabled val="1"/>
        </dgm:presLayoutVars>
      </dgm:prSet>
      <dgm:spPr/>
      <dgm:t>
        <a:bodyPr/>
        <a:lstStyle/>
        <a:p>
          <a:endParaRPr lang="en-US"/>
        </a:p>
      </dgm:t>
    </dgm:pt>
    <dgm:pt modelId="{30FABDC8-02F1-4BF4-A73D-6F12C768524C}" type="pres">
      <dgm:prSet presAssocID="{03145C6D-FA3D-4CB4-9B9F-A3FBF400C38B}" presName="invisiNode" presStyleLbl="node1" presStyleIdx="2" presStyleCnt="4"/>
      <dgm:spPr/>
    </dgm:pt>
    <dgm:pt modelId="{FEB0208F-7383-4AFB-9AFB-0B12906C9640}" type="pres">
      <dgm:prSet presAssocID="{03145C6D-FA3D-4CB4-9B9F-A3FBF400C38B}"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a:solidFill>
            <a:schemeClr val="bg1"/>
          </a:solidFill>
        </a:ln>
        <a:scene3d>
          <a:camera prst="perspectiveRight"/>
          <a:lightRig rig="threePt" dir="t"/>
        </a:scene3d>
        <a:sp3d>
          <a:bevelT w="139700" h="139700" prst="divot"/>
        </a:sp3d>
      </dgm:spPr>
    </dgm:pt>
    <dgm:pt modelId="{9A4FF470-63F5-47E2-A2FC-B97F58B1394E}" type="pres">
      <dgm:prSet presAssocID="{B831803C-5205-4B05-8DD1-513C612D3E3E}" presName="sibTrans" presStyleLbl="sibTrans2D1" presStyleIdx="0" presStyleCnt="0"/>
      <dgm:spPr/>
      <dgm:t>
        <a:bodyPr/>
        <a:lstStyle/>
        <a:p>
          <a:endParaRPr lang="en-US"/>
        </a:p>
      </dgm:t>
    </dgm:pt>
    <dgm:pt modelId="{05E44931-9272-482A-B13E-8B371D615975}" type="pres">
      <dgm:prSet presAssocID="{CD96C797-F9EA-434D-9CA2-D5E31E242D4F}" presName="compNode" presStyleCnt="0"/>
      <dgm:spPr/>
    </dgm:pt>
    <dgm:pt modelId="{EAA23F13-B87A-4BE2-8DBB-76EFBA7CBB8F}" type="pres">
      <dgm:prSet presAssocID="{CD96C797-F9EA-434D-9CA2-D5E31E242D4F}" presName="node" presStyleLbl="node1" presStyleIdx="3" presStyleCnt="4" custScaleY="107494">
        <dgm:presLayoutVars>
          <dgm:bulletEnabled val="1"/>
        </dgm:presLayoutVars>
      </dgm:prSet>
      <dgm:spPr/>
      <dgm:t>
        <a:bodyPr/>
        <a:lstStyle/>
        <a:p>
          <a:endParaRPr lang="en-US"/>
        </a:p>
      </dgm:t>
    </dgm:pt>
    <dgm:pt modelId="{C2CB7455-F575-48B6-9B57-A99E3F3C63A9}" type="pres">
      <dgm:prSet presAssocID="{CD96C797-F9EA-434D-9CA2-D5E31E242D4F}" presName="invisiNode" presStyleLbl="node1" presStyleIdx="3" presStyleCnt="4"/>
      <dgm:spPr/>
    </dgm:pt>
    <dgm:pt modelId="{8A1785EB-A78A-4E8A-946D-95A0D40CE59D}" type="pres">
      <dgm:prSet presAssocID="{CD96C797-F9EA-434D-9CA2-D5E31E242D4F}"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84000" r="-84000"/>
          </a:stretch>
        </a:blipFill>
        <a:ln>
          <a:solidFill>
            <a:schemeClr val="bg1"/>
          </a:solidFill>
        </a:ln>
        <a:scene3d>
          <a:camera prst="perspectiveRight"/>
          <a:lightRig rig="threePt" dir="t"/>
        </a:scene3d>
        <a:sp3d>
          <a:bevelT w="139700" h="139700" prst="divot"/>
        </a:sp3d>
      </dgm:spPr>
    </dgm:pt>
  </dgm:ptLst>
  <dgm:cxnLst>
    <dgm:cxn modelId="{3407C394-DE66-48EB-9985-25C0FFAA03D5}" type="presOf" srcId="{CD96C797-F9EA-434D-9CA2-D5E31E242D4F}" destId="{EAA23F13-B87A-4BE2-8DBB-76EFBA7CBB8F}" srcOrd="0" destOrd="0" presId="urn:microsoft.com/office/officeart/2005/8/layout/pList2"/>
    <dgm:cxn modelId="{DA6DA07C-1683-4FA0-B1B1-17F2701C91AB}" type="presOf" srcId="{973049E3-8961-45DD-9DD2-D3BCC1728110}" destId="{62EED08A-0912-4DB5-B8B0-C35D17F7BB00}" srcOrd="0" destOrd="0" presId="urn:microsoft.com/office/officeart/2005/8/layout/pList2"/>
    <dgm:cxn modelId="{FDB7AFAD-5C3C-43FE-BA59-D23F3E687326}" type="presOf" srcId="{417DA1EE-2ECF-4B34-9C2B-C4AA0A8ECE2B}" destId="{1F4DDEB8-1B07-4414-B0E5-6D80B4E56BAB}" srcOrd="0" destOrd="0" presId="urn:microsoft.com/office/officeart/2005/8/layout/pList2"/>
    <dgm:cxn modelId="{D3A56DCE-E9EC-45E2-B05C-D254353D8FCA}" type="presOf" srcId="{03145C6D-FA3D-4CB4-9B9F-A3FBF400C38B}" destId="{B505AD68-A75F-41C4-A0B8-FEE3FEB0E400}" srcOrd="0" destOrd="0" presId="urn:microsoft.com/office/officeart/2005/8/layout/pList2"/>
    <dgm:cxn modelId="{7575FBF6-9A6E-4688-A238-9D86ECD0D2A9}" type="presOf" srcId="{29DDDBD5-025A-4DC3-A2ED-F33989535191}" destId="{F125250E-E253-46FC-A843-1CA72B75EE4A}" srcOrd="0" destOrd="0" presId="urn:microsoft.com/office/officeart/2005/8/layout/pList2"/>
    <dgm:cxn modelId="{9828F030-EE27-4A2C-BB7A-BC94807A652B}" srcId="{B100192B-3231-47C8-886C-4B654830E73B}" destId="{CD96C797-F9EA-434D-9CA2-D5E31E242D4F}" srcOrd="3" destOrd="0" parTransId="{8C635978-6A1D-4EBE-89DE-B5E316BFA1D4}" sibTransId="{A6EDE733-6742-47C8-B5E1-4ECE099A9F47}"/>
    <dgm:cxn modelId="{E7EB48D3-48B5-4C4F-A325-905B14ECDF87}" type="presOf" srcId="{7CD15DA3-14E2-4352-A648-570B085377A7}" destId="{4D62DBB5-78DB-4F46-9D64-0E97F64A1B19}" srcOrd="0" destOrd="0" presId="urn:microsoft.com/office/officeart/2005/8/layout/pList2"/>
    <dgm:cxn modelId="{3F025239-EA6E-4654-9E38-023E593D70F3}" srcId="{B100192B-3231-47C8-886C-4B654830E73B}" destId="{03145C6D-FA3D-4CB4-9B9F-A3FBF400C38B}" srcOrd="2" destOrd="0" parTransId="{AED9F6E6-76C5-4DE5-A5F2-9B19BDF515DB}" sibTransId="{B831803C-5205-4B05-8DD1-513C612D3E3E}"/>
    <dgm:cxn modelId="{D17BC10B-25E9-408D-98E0-05B902513EE6}" type="presOf" srcId="{B100192B-3231-47C8-886C-4B654830E73B}" destId="{0747ACB2-4B6B-4508-92D7-EA4D4A76F360}" srcOrd="0" destOrd="0" presId="urn:microsoft.com/office/officeart/2005/8/layout/pList2"/>
    <dgm:cxn modelId="{217533F6-367C-4E38-B5C0-D19AA923D648}" srcId="{B100192B-3231-47C8-886C-4B654830E73B}" destId="{7CD15DA3-14E2-4352-A648-570B085377A7}" srcOrd="0" destOrd="0" parTransId="{EE649768-334D-40EB-876E-D8C568EE185A}" sibTransId="{417DA1EE-2ECF-4B34-9C2B-C4AA0A8ECE2B}"/>
    <dgm:cxn modelId="{C60696C3-417F-4CFE-8B50-722E425C5039}" srcId="{B100192B-3231-47C8-886C-4B654830E73B}" destId="{29DDDBD5-025A-4DC3-A2ED-F33989535191}" srcOrd="1" destOrd="0" parTransId="{48BB08EB-A4D6-446E-BD9C-3C7B7B55D109}" sibTransId="{973049E3-8961-45DD-9DD2-D3BCC1728110}"/>
    <dgm:cxn modelId="{7F5F7761-E491-4BE0-906D-66339B6FF674}" type="presOf" srcId="{B831803C-5205-4B05-8DD1-513C612D3E3E}" destId="{9A4FF470-63F5-47E2-A2FC-B97F58B1394E}" srcOrd="0" destOrd="0" presId="urn:microsoft.com/office/officeart/2005/8/layout/pList2"/>
    <dgm:cxn modelId="{340F76F9-97E0-42F9-B815-2D9BADE8B466}" type="presParOf" srcId="{0747ACB2-4B6B-4508-92D7-EA4D4A76F360}" destId="{66F94CA3-0B65-4FC4-9463-7E2AA775FAB7}" srcOrd="0" destOrd="0" presId="urn:microsoft.com/office/officeart/2005/8/layout/pList2"/>
    <dgm:cxn modelId="{00DA8CB4-1591-4664-A9C5-CA31FE74D673}" type="presParOf" srcId="{0747ACB2-4B6B-4508-92D7-EA4D4A76F360}" destId="{DDFCFC3F-123D-4985-86CA-C51B958594A8}" srcOrd="1" destOrd="0" presId="urn:microsoft.com/office/officeart/2005/8/layout/pList2"/>
    <dgm:cxn modelId="{89CB25B5-929B-4EB7-921D-D369EB6C02AA}" type="presParOf" srcId="{DDFCFC3F-123D-4985-86CA-C51B958594A8}" destId="{3B5B70D5-A3B6-410F-A08F-26EC24EDA752}" srcOrd="0" destOrd="0" presId="urn:microsoft.com/office/officeart/2005/8/layout/pList2"/>
    <dgm:cxn modelId="{C230C088-A4E9-4DEE-8B57-42E601270EF5}" type="presParOf" srcId="{3B5B70D5-A3B6-410F-A08F-26EC24EDA752}" destId="{4D62DBB5-78DB-4F46-9D64-0E97F64A1B19}" srcOrd="0" destOrd="0" presId="urn:microsoft.com/office/officeart/2005/8/layout/pList2"/>
    <dgm:cxn modelId="{BE36C99B-0AD6-41B2-8F12-517D17C42016}" type="presParOf" srcId="{3B5B70D5-A3B6-410F-A08F-26EC24EDA752}" destId="{F56BA123-3435-451D-B753-378C869DA89E}" srcOrd="1" destOrd="0" presId="urn:microsoft.com/office/officeart/2005/8/layout/pList2"/>
    <dgm:cxn modelId="{40C9CF9B-88D1-40EF-8BEE-453658B289DB}" type="presParOf" srcId="{3B5B70D5-A3B6-410F-A08F-26EC24EDA752}" destId="{7350E5AC-2D08-4469-A0D3-245E7B4F375F}" srcOrd="2" destOrd="0" presId="urn:microsoft.com/office/officeart/2005/8/layout/pList2"/>
    <dgm:cxn modelId="{A129CF2A-01FE-46FB-9098-DA19400F8076}" type="presParOf" srcId="{DDFCFC3F-123D-4985-86CA-C51B958594A8}" destId="{1F4DDEB8-1B07-4414-B0E5-6D80B4E56BAB}" srcOrd="1" destOrd="0" presId="urn:microsoft.com/office/officeart/2005/8/layout/pList2"/>
    <dgm:cxn modelId="{634EA3BB-A21E-4E12-81DA-7F37640340AB}" type="presParOf" srcId="{DDFCFC3F-123D-4985-86CA-C51B958594A8}" destId="{C1309972-8E08-4498-9C50-A668232744C6}" srcOrd="2" destOrd="0" presId="urn:microsoft.com/office/officeart/2005/8/layout/pList2"/>
    <dgm:cxn modelId="{939E39F5-1337-47AB-8DB3-31BC0AFC0E1D}" type="presParOf" srcId="{C1309972-8E08-4498-9C50-A668232744C6}" destId="{F125250E-E253-46FC-A843-1CA72B75EE4A}" srcOrd="0" destOrd="0" presId="urn:microsoft.com/office/officeart/2005/8/layout/pList2"/>
    <dgm:cxn modelId="{D2FE3A37-5CB2-4034-B476-CB90F58CDD5C}" type="presParOf" srcId="{C1309972-8E08-4498-9C50-A668232744C6}" destId="{0343F8D3-31C2-4189-96CA-8BB55EBA02C7}" srcOrd="1" destOrd="0" presId="urn:microsoft.com/office/officeart/2005/8/layout/pList2"/>
    <dgm:cxn modelId="{8C465D0E-5B3D-41FA-882E-DF4B280F10EB}" type="presParOf" srcId="{C1309972-8E08-4498-9C50-A668232744C6}" destId="{756E1E05-F422-4DAC-A0B4-7B8338C0305A}" srcOrd="2" destOrd="0" presId="urn:microsoft.com/office/officeart/2005/8/layout/pList2"/>
    <dgm:cxn modelId="{8E65C0AE-6133-4217-92CF-1DFF6491E729}" type="presParOf" srcId="{DDFCFC3F-123D-4985-86CA-C51B958594A8}" destId="{62EED08A-0912-4DB5-B8B0-C35D17F7BB00}" srcOrd="3" destOrd="0" presId="urn:microsoft.com/office/officeart/2005/8/layout/pList2"/>
    <dgm:cxn modelId="{353B5D53-46E5-48A9-BAB9-03B4B7F7615F}" type="presParOf" srcId="{DDFCFC3F-123D-4985-86CA-C51B958594A8}" destId="{F4D6CB6A-D7FB-4E26-BA05-72492F889E2D}" srcOrd="4" destOrd="0" presId="urn:microsoft.com/office/officeart/2005/8/layout/pList2"/>
    <dgm:cxn modelId="{B7C1E59C-E9AB-497D-8A61-459EF7635F71}" type="presParOf" srcId="{F4D6CB6A-D7FB-4E26-BA05-72492F889E2D}" destId="{B505AD68-A75F-41C4-A0B8-FEE3FEB0E400}" srcOrd="0" destOrd="0" presId="urn:microsoft.com/office/officeart/2005/8/layout/pList2"/>
    <dgm:cxn modelId="{4E24EBEF-A3D1-4472-9AEE-97CEE3CF07A0}" type="presParOf" srcId="{F4D6CB6A-D7FB-4E26-BA05-72492F889E2D}" destId="{30FABDC8-02F1-4BF4-A73D-6F12C768524C}" srcOrd="1" destOrd="0" presId="urn:microsoft.com/office/officeart/2005/8/layout/pList2"/>
    <dgm:cxn modelId="{F9E89165-A10B-45D7-8D7E-6D57F354CDAD}" type="presParOf" srcId="{F4D6CB6A-D7FB-4E26-BA05-72492F889E2D}" destId="{FEB0208F-7383-4AFB-9AFB-0B12906C9640}" srcOrd="2" destOrd="0" presId="urn:microsoft.com/office/officeart/2005/8/layout/pList2"/>
    <dgm:cxn modelId="{F3E3E843-8580-487D-BF08-8A6B610A499A}" type="presParOf" srcId="{DDFCFC3F-123D-4985-86CA-C51B958594A8}" destId="{9A4FF470-63F5-47E2-A2FC-B97F58B1394E}" srcOrd="5" destOrd="0" presId="urn:microsoft.com/office/officeart/2005/8/layout/pList2"/>
    <dgm:cxn modelId="{14F9702B-8D18-46AB-95BD-81CF851B0993}" type="presParOf" srcId="{DDFCFC3F-123D-4985-86CA-C51B958594A8}" destId="{05E44931-9272-482A-B13E-8B371D615975}" srcOrd="6" destOrd="0" presId="urn:microsoft.com/office/officeart/2005/8/layout/pList2"/>
    <dgm:cxn modelId="{D0CA3BCC-9787-4F6C-BD50-DC77E2355840}" type="presParOf" srcId="{05E44931-9272-482A-B13E-8B371D615975}" destId="{EAA23F13-B87A-4BE2-8DBB-76EFBA7CBB8F}" srcOrd="0" destOrd="0" presId="urn:microsoft.com/office/officeart/2005/8/layout/pList2"/>
    <dgm:cxn modelId="{CDF2344C-69D4-49B0-ABCD-EF7326FC2B70}" type="presParOf" srcId="{05E44931-9272-482A-B13E-8B371D615975}" destId="{C2CB7455-F575-48B6-9B57-A99E3F3C63A9}" srcOrd="1" destOrd="0" presId="urn:microsoft.com/office/officeart/2005/8/layout/pList2"/>
    <dgm:cxn modelId="{AF527CE8-4F67-483D-A446-159F4737C29A}" type="presParOf" srcId="{05E44931-9272-482A-B13E-8B371D615975}" destId="{8A1785EB-A78A-4E8A-946D-95A0D40CE59D}"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94CA3-0B65-4FC4-9463-7E2AA775FAB7}">
      <dsp:nvSpPr>
        <dsp:cNvPr id="0" name=""/>
        <dsp:cNvSpPr/>
      </dsp:nvSpPr>
      <dsp:spPr>
        <a:xfrm>
          <a:off x="0" y="118108"/>
          <a:ext cx="8534400" cy="2472693"/>
        </a:xfrm>
        <a:prstGeom prst="roundRect">
          <a:avLst>
            <a:gd name="adj" fmla="val 10000"/>
          </a:avLst>
        </a:prstGeom>
        <a:solidFill>
          <a:schemeClr val="bg1"/>
        </a:solidFill>
        <a:ln w="9525" cap="flat" cmpd="sng" algn="ctr">
          <a:solidFill>
            <a:schemeClr val="bg1"/>
          </a:solidFill>
          <a:prstDash val="solid"/>
        </a:ln>
        <a:effectLst>
          <a:outerShdw blurRad="38100" dist="25400" dir="2700000" algn="br" rotWithShape="0">
            <a:srgbClr val="000000">
              <a:alpha val="60000"/>
            </a:srgbClr>
          </a:outerShdw>
        </a:effectLst>
      </dsp:spPr>
      <dsp:style>
        <a:lnRef idx="1">
          <a:schemeClr val="dk1"/>
        </a:lnRef>
        <a:fillRef idx="3">
          <a:schemeClr val="dk1"/>
        </a:fillRef>
        <a:effectRef idx="2">
          <a:schemeClr val="dk1"/>
        </a:effectRef>
        <a:fontRef idx="minor">
          <a:schemeClr val="lt1"/>
        </a:fontRef>
      </dsp:style>
    </dsp:sp>
    <dsp:sp modelId="{7350E5AC-2D08-4469-A0D3-245E7B4F375F}">
      <dsp:nvSpPr>
        <dsp:cNvPr id="0" name=""/>
        <dsp:cNvSpPr/>
      </dsp:nvSpPr>
      <dsp:spPr>
        <a:xfrm>
          <a:off x="258382" y="302129"/>
          <a:ext cx="1864566" cy="198653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w="26425" cap="flat" cmpd="sng" algn="ctr">
          <a:solidFill>
            <a:schemeClr val="bg1"/>
          </a:solidFill>
          <a:prstDash val="solid"/>
        </a:ln>
        <a:effectLst/>
        <a:scene3d>
          <a:camera prst="perspectiveRight"/>
          <a:lightRig rig="threePt" dir="t"/>
        </a:scene3d>
        <a:sp3d>
          <a:bevelT w="139700" h="139700" prst="divot"/>
        </a:sp3d>
      </dsp:spPr>
      <dsp:style>
        <a:lnRef idx="2">
          <a:scrgbClr r="0" g="0" b="0"/>
        </a:lnRef>
        <a:fillRef idx="1">
          <a:scrgbClr r="0" g="0" b="0"/>
        </a:fillRef>
        <a:effectRef idx="0">
          <a:scrgbClr r="0" g="0" b="0"/>
        </a:effectRef>
        <a:fontRef idx="minor"/>
      </dsp:style>
    </dsp:sp>
    <dsp:sp modelId="{4D62DBB5-78DB-4F46-9D64-0E97F64A1B19}">
      <dsp:nvSpPr>
        <dsp:cNvPr id="0" name=""/>
        <dsp:cNvSpPr/>
      </dsp:nvSpPr>
      <dsp:spPr>
        <a:xfrm rot="10800000">
          <a:off x="258382" y="2531735"/>
          <a:ext cx="1864566" cy="3547122"/>
        </a:xfrm>
        <a:prstGeom prst="round2SameRect">
          <a:avLst>
            <a:gd name="adj1" fmla="val 10500"/>
            <a:gd name="adj2" fmla="val 0"/>
          </a:avLst>
        </a:prstGeom>
        <a:solidFill>
          <a:schemeClr val="accent5">
            <a:lumMod val="75000"/>
          </a:schemeClr>
        </a:solidFill>
        <a:ln w="26425" cap="flat" cmpd="sng" algn="ctr">
          <a:solidFill>
            <a:schemeClr val="bg1"/>
          </a:solidFill>
          <a:prstDash val="solid"/>
        </a:ln>
        <a:effectLst/>
        <a:scene3d>
          <a:camera prst="perspective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t>Mathematics</a:t>
          </a:r>
        </a:p>
        <a:p>
          <a:pPr lvl="0" algn="ctr" defTabSz="800100">
            <a:lnSpc>
              <a:spcPct val="90000"/>
            </a:lnSpc>
            <a:spcBef>
              <a:spcPct val="0"/>
            </a:spcBef>
            <a:spcAft>
              <a:spcPct val="35000"/>
            </a:spcAft>
          </a:pPr>
          <a:r>
            <a:rPr lang="en-US" sz="1600" kern="1200" dirty="0" smtClean="0"/>
            <a:t>Ancient Era</a:t>
          </a:r>
        </a:p>
        <a:p>
          <a:pPr lvl="0" algn="ctr" defTabSz="800100">
            <a:lnSpc>
              <a:spcPct val="90000"/>
            </a:lnSpc>
            <a:spcBef>
              <a:spcPct val="0"/>
            </a:spcBef>
            <a:spcAft>
              <a:spcPct val="35000"/>
            </a:spcAft>
          </a:pPr>
          <a:endParaRPr lang="en-US" sz="1600" kern="1200" dirty="0" smtClean="0"/>
        </a:p>
        <a:p>
          <a:pPr lvl="0" algn="ctr" defTabSz="800100">
            <a:lnSpc>
              <a:spcPct val="90000"/>
            </a:lnSpc>
            <a:spcBef>
              <a:spcPct val="0"/>
            </a:spcBef>
            <a:spcAft>
              <a:spcPct val="35000"/>
            </a:spcAft>
          </a:pPr>
          <a:r>
            <a:rPr lang="en-US" sz="1800" kern="1200" dirty="0" smtClean="0"/>
            <a:t>1650 – 1548</a:t>
          </a:r>
        </a:p>
        <a:p>
          <a:pPr lvl="0" algn="ctr" defTabSz="800100">
            <a:lnSpc>
              <a:spcPct val="90000"/>
            </a:lnSpc>
            <a:spcBef>
              <a:spcPct val="0"/>
            </a:spcBef>
            <a:spcAft>
              <a:spcPct val="35000"/>
            </a:spcAft>
          </a:pPr>
          <a:r>
            <a:rPr lang="en-US" sz="1800" kern="1200" dirty="0" smtClean="0"/>
            <a:t>BCE - CE</a:t>
          </a:r>
          <a:endParaRPr lang="en-US" sz="1800" kern="1200" dirty="0"/>
        </a:p>
      </dsp:txBody>
      <dsp:txXfrm rot="10800000">
        <a:off x="315724" y="2531735"/>
        <a:ext cx="1749882" cy="3489780"/>
      </dsp:txXfrm>
    </dsp:sp>
    <dsp:sp modelId="{756E1E05-F422-4DAC-A0B4-7B8338C0305A}">
      <dsp:nvSpPr>
        <dsp:cNvPr id="0" name=""/>
        <dsp:cNvSpPr/>
      </dsp:nvSpPr>
      <dsp:spPr>
        <a:xfrm>
          <a:off x="2309405" y="312608"/>
          <a:ext cx="1864566" cy="198653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26425" cap="flat" cmpd="sng" algn="ctr">
          <a:solidFill>
            <a:schemeClr val="bg1"/>
          </a:solidFill>
          <a:prstDash val="solid"/>
        </a:ln>
        <a:effectLst/>
        <a:scene3d>
          <a:camera prst="perspectiveRight"/>
          <a:lightRig rig="threePt" dir="t"/>
        </a:scene3d>
        <a:sp3d>
          <a:bevelT w="139700" h="139700" prst="divot"/>
        </a:sp3d>
      </dsp:spPr>
      <dsp:style>
        <a:lnRef idx="2">
          <a:scrgbClr r="0" g="0" b="0"/>
        </a:lnRef>
        <a:fillRef idx="1">
          <a:scrgbClr r="0" g="0" b="0"/>
        </a:fillRef>
        <a:effectRef idx="0">
          <a:scrgbClr r="0" g="0" b="0"/>
        </a:effectRef>
        <a:fontRef idx="minor"/>
      </dsp:style>
    </dsp:sp>
    <dsp:sp modelId="{F125250E-E253-46FC-A843-1CA72B75EE4A}">
      <dsp:nvSpPr>
        <dsp:cNvPr id="0" name=""/>
        <dsp:cNvSpPr/>
      </dsp:nvSpPr>
      <dsp:spPr>
        <a:xfrm rot="10800000">
          <a:off x="2286004" y="2514602"/>
          <a:ext cx="1864566" cy="3505206"/>
        </a:xfrm>
        <a:prstGeom prst="round2SameRect">
          <a:avLst>
            <a:gd name="adj1" fmla="val 10500"/>
            <a:gd name="adj2" fmla="val 0"/>
          </a:avLst>
        </a:prstGeom>
        <a:solidFill>
          <a:schemeClr val="accent5">
            <a:lumMod val="75000"/>
          </a:schemeClr>
        </a:solidFill>
        <a:ln w="26425" cap="flat" cmpd="sng" algn="ctr">
          <a:solidFill>
            <a:schemeClr val="bg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Algebra I</a:t>
          </a:r>
        </a:p>
        <a:p>
          <a:pPr lvl="0" algn="ctr" defTabSz="889000">
            <a:lnSpc>
              <a:spcPct val="90000"/>
            </a:lnSpc>
            <a:spcBef>
              <a:spcPct val="0"/>
            </a:spcBef>
            <a:spcAft>
              <a:spcPct val="35000"/>
            </a:spcAft>
          </a:pPr>
          <a:r>
            <a:rPr lang="en-US" sz="1600" kern="1200" dirty="0" smtClean="0"/>
            <a:t>Renaissance Era</a:t>
          </a:r>
        </a:p>
        <a:p>
          <a:pPr lvl="0" algn="ctr" defTabSz="889000">
            <a:lnSpc>
              <a:spcPct val="90000"/>
            </a:lnSpc>
            <a:spcBef>
              <a:spcPct val="0"/>
            </a:spcBef>
            <a:spcAft>
              <a:spcPct val="35000"/>
            </a:spcAft>
          </a:pPr>
          <a:r>
            <a:rPr lang="en-US" sz="1600" kern="1200" dirty="0" smtClean="0"/>
            <a:t> </a:t>
          </a:r>
        </a:p>
        <a:p>
          <a:pPr lvl="0" algn="ctr" defTabSz="889000">
            <a:lnSpc>
              <a:spcPct val="90000"/>
            </a:lnSpc>
            <a:spcBef>
              <a:spcPct val="0"/>
            </a:spcBef>
            <a:spcAft>
              <a:spcPct val="35000"/>
            </a:spcAft>
          </a:pPr>
          <a:r>
            <a:rPr lang="en-US" sz="1800" kern="1200" dirty="0" smtClean="0"/>
            <a:t>1564 - 1731</a:t>
          </a:r>
        </a:p>
      </dsp:txBody>
      <dsp:txXfrm rot="10800000">
        <a:off x="2343346" y="2514602"/>
        <a:ext cx="1749882" cy="3447864"/>
      </dsp:txXfrm>
    </dsp:sp>
    <dsp:sp modelId="{FEB0208F-7383-4AFB-9AFB-0B12906C9640}">
      <dsp:nvSpPr>
        <dsp:cNvPr id="0" name=""/>
        <dsp:cNvSpPr/>
      </dsp:nvSpPr>
      <dsp:spPr>
        <a:xfrm>
          <a:off x="4360428" y="302129"/>
          <a:ext cx="1864566" cy="198653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w="26425" cap="flat" cmpd="sng" algn="ctr">
          <a:solidFill>
            <a:schemeClr val="bg1"/>
          </a:solidFill>
          <a:prstDash val="solid"/>
        </a:ln>
        <a:effectLst/>
        <a:scene3d>
          <a:camera prst="perspectiveRight"/>
          <a:lightRig rig="threePt" dir="t"/>
        </a:scene3d>
        <a:sp3d>
          <a:bevelT w="139700" h="139700" prst="divot"/>
        </a:sp3d>
      </dsp:spPr>
      <dsp:style>
        <a:lnRef idx="2">
          <a:scrgbClr r="0" g="0" b="0"/>
        </a:lnRef>
        <a:fillRef idx="1">
          <a:scrgbClr r="0" g="0" b="0"/>
        </a:fillRef>
        <a:effectRef idx="0">
          <a:scrgbClr r="0" g="0" b="0"/>
        </a:effectRef>
        <a:fontRef idx="minor"/>
      </dsp:style>
    </dsp:sp>
    <dsp:sp modelId="{B505AD68-A75F-41C4-A0B8-FEE3FEB0E400}">
      <dsp:nvSpPr>
        <dsp:cNvPr id="0" name=""/>
        <dsp:cNvSpPr/>
      </dsp:nvSpPr>
      <dsp:spPr>
        <a:xfrm rot="10800000">
          <a:off x="4419609" y="2514585"/>
          <a:ext cx="1864566" cy="3547122"/>
        </a:xfrm>
        <a:prstGeom prst="round2SameRect">
          <a:avLst>
            <a:gd name="adj1" fmla="val 10500"/>
            <a:gd name="adj2" fmla="val 0"/>
          </a:avLst>
        </a:prstGeom>
        <a:solidFill>
          <a:schemeClr val="accent5">
            <a:lumMod val="75000"/>
          </a:schemeClr>
        </a:solidFill>
        <a:ln w="26425" cap="flat" cmpd="sng" algn="ctr">
          <a:solidFill>
            <a:schemeClr val="bg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Geometry</a:t>
          </a:r>
        </a:p>
        <a:p>
          <a:pPr lvl="0" algn="ctr" defTabSz="889000">
            <a:lnSpc>
              <a:spcPct val="90000"/>
            </a:lnSpc>
            <a:spcBef>
              <a:spcPct val="0"/>
            </a:spcBef>
            <a:spcAft>
              <a:spcPct val="35000"/>
            </a:spcAft>
          </a:pPr>
          <a:r>
            <a:rPr lang="en-US" sz="1600" kern="1200" dirty="0" smtClean="0"/>
            <a:t>Industrial Era</a:t>
          </a:r>
        </a:p>
        <a:p>
          <a:pPr lvl="0" algn="ctr" defTabSz="889000">
            <a:lnSpc>
              <a:spcPct val="90000"/>
            </a:lnSpc>
            <a:spcBef>
              <a:spcPct val="0"/>
            </a:spcBef>
            <a:spcAft>
              <a:spcPct val="35000"/>
            </a:spcAft>
          </a:pPr>
          <a:endParaRPr lang="en-US" sz="1600" kern="1200" dirty="0" smtClean="0"/>
        </a:p>
        <a:p>
          <a:pPr lvl="0" algn="ctr" defTabSz="889000">
            <a:lnSpc>
              <a:spcPct val="90000"/>
            </a:lnSpc>
            <a:spcBef>
              <a:spcPct val="0"/>
            </a:spcBef>
            <a:spcAft>
              <a:spcPct val="35000"/>
            </a:spcAft>
          </a:pPr>
          <a:r>
            <a:rPr lang="en-US" sz="1800" kern="1200" dirty="0" smtClean="0"/>
            <a:t>1736 – 1856 </a:t>
          </a:r>
          <a:endParaRPr lang="en-US" sz="1800" kern="1200" dirty="0"/>
        </a:p>
      </dsp:txBody>
      <dsp:txXfrm rot="10800000">
        <a:off x="4476951" y="2514585"/>
        <a:ext cx="1749882" cy="3489780"/>
      </dsp:txXfrm>
    </dsp:sp>
    <dsp:sp modelId="{8A1785EB-A78A-4E8A-946D-95A0D40CE59D}">
      <dsp:nvSpPr>
        <dsp:cNvPr id="0" name=""/>
        <dsp:cNvSpPr/>
      </dsp:nvSpPr>
      <dsp:spPr>
        <a:xfrm>
          <a:off x="6411451" y="299158"/>
          <a:ext cx="1864566" cy="198653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84000" r="-84000"/>
          </a:stretch>
        </a:blipFill>
        <a:ln w="26425" cap="flat" cmpd="sng" algn="ctr">
          <a:solidFill>
            <a:schemeClr val="bg1"/>
          </a:solidFill>
          <a:prstDash val="solid"/>
        </a:ln>
        <a:effectLst/>
        <a:scene3d>
          <a:camera prst="perspectiveRight"/>
          <a:lightRig rig="threePt" dir="t"/>
        </a:scene3d>
        <a:sp3d>
          <a:bevelT w="139700" h="139700" prst="divot"/>
        </a:sp3d>
      </dsp:spPr>
      <dsp:style>
        <a:lnRef idx="2">
          <a:scrgbClr r="0" g="0" b="0"/>
        </a:lnRef>
        <a:fillRef idx="1">
          <a:scrgbClr r="0" g="0" b="0"/>
        </a:fillRef>
        <a:effectRef idx="0">
          <a:scrgbClr r="0" g="0" b="0"/>
        </a:effectRef>
        <a:fontRef idx="minor"/>
      </dsp:style>
    </dsp:sp>
    <dsp:sp modelId="{EAA23F13-B87A-4BE2-8DBB-76EFBA7CBB8F}">
      <dsp:nvSpPr>
        <dsp:cNvPr id="0" name=""/>
        <dsp:cNvSpPr/>
      </dsp:nvSpPr>
      <dsp:spPr>
        <a:xfrm rot="10800000">
          <a:off x="6411451" y="2522821"/>
          <a:ext cx="1864566" cy="3559008"/>
        </a:xfrm>
        <a:prstGeom prst="round2SameRect">
          <a:avLst>
            <a:gd name="adj1" fmla="val 10500"/>
            <a:gd name="adj2" fmla="val 0"/>
          </a:avLst>
        </a:prstGeom>
        <a:solidFill>
          <a:schemeClr val="accent5">
            <a:lumMod val="75000"/>
          </a:schemeClr>
        </a:solidFill>
        <a:ln w="26425" cap="flat" cmpd="sng" algn="ctr">
          <a:solidFill>
            <a:schemeClr val="bg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t>APA</a:t>
          </a:r>
        </a:p>
        <a:p>
          <a:pPr lvl="0" algn="ctr" defTabSz="889000">
            <a:lnSpc>
              <a:spcPct val="90000"/>
            </a:lnSpc>
            <a:spcBef>
              <a:spcPct val="0"/>
            </a:spcBef>
            <a:spcAft>
              <a:spcPct val="35000"/>
            </a:spcAft>
          </a:pPr>
          <a:r>
            <a:rPr lang="en-US" sz="1600" kern="1200" dirty="0" smtClean="0"/>
            <a:t>Modern Era</a:t>
          </a:r>
        </a:p>
        <a:p>
          <a:pPr lvl="0" algn="ctr" defTabSz="889000">
            <a:lnSpc>
              <a:spcPct val="90000"/>
            </a:lnSpc>
            <a:spcBef>
              <a:spcPct val="0"/>
            </a:spcBef>
            <a:spcAft>
              <a:spcPct val="35000"/>
            </a:spcAft>
          </a:pPr>
          <a:endParaRPr lang="en-US" sz="1600" kern="1200" dirty="0" smtClean="0"/>
        </a:p>
        <a:p>
          <a:pPr lvl="0" algn="ctr" defTabSz="889000">
            <a:lnSpc>
              <a:spcPct val="90000"/>
            </a:lnSpc>
            <a:spcBef>
              <a:spcPct val="0"/>
            </a:spcBef>
            <a:spcAft>
              <a:spcPct val="35000"/>
            </a:spcAft>
          </a:pPr>
          <a:r>
            <a:rPr lang="en-US" sz="1800" kern="1200" dirty="0" smtClean="0"/>
            <a:t>1860 – Present</a:t>
          </a:r>
        </a:p>
        <a:p>
          <a:pPr lvl="0" algn="ctr" defTabSz="889000">
            <a:lnSpc>
              <a:spcPct val="90000"/>
            </a:lnSpc>
            <a:spcBef>
              <a:spcPct val="0"/>
            </a:spcBef>
            <a:spcAft>
              <a:spcPct val="35000"/>
            </a:spcAft>
          </a:pPr>
          <a:endParaRPr lang="en-US" sz="2700" kern="1200" dirty="0"/>
        </a:p>
      </dsp:txBody>
      <dsp:txXfrm rot="10800000">
        <a:off x="6468793" y="2522821"/>
        <a:ext cx="1749882" cy="350166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1F8897-349D-4942-B146-C03D4E6B73DA}"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510AA-5D85-41E0-9A37-D250954D10A4}"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F8897-349D-4942-B146-C03D4E6B73DA}"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510AA-5D85-41E0-9A37-D250954D10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1F8897-349D-4942-B146-C03D4E6B73DA}"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510AA-5D85-41E0-9A37-D250954D10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F8897-349D-4942-B146-C03D4E6B73DA}"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510AA-5D85-41E0-9A37-D250954D10A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1F8897-349D-4942-B146-C03D4E6B73DA}"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510AA-5D85-41E0-9A37-D250954D10A4}"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1F8897-349D-4942-B146-C03D4E6B73DA}"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510AA-5D85-41E0-9A37-D250954D10A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1F8897-349D-4942-B146-C03D4E6B73DA}" type="datetimeFigureOut">
              <a:rPr lang="en-US" smtClean="0"/>
              <a:t>8/29/2017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510AA-5D85-41E0-9A37-D250954D10A4}"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1F8897-349D-4942-B146-C03D4E6B73DA}" type="datetimeFigureOut">
              <a:rPr lang="en-US" smtClean="0"/>
              <a:t>8/29/2017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510AA-5D85-41E0-9A37-D250954D10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F8897-349D-4942-B146-C03D4E6B73DA}" type="datetimeFigureOut">
              <a:rPr lang="en-US" smtClean="0"/>
              <a:t>8/29/2017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510AA-5D85-41E0-9A37-D250954D10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F8897-349D-4942-B146-C03D4E6B73DA}"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510AA-5D85-41E0-9A37-D250954D10A4}"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F8897-349D-4942-B146-C03D4E6B73DA}"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510AA-5D85-41E0-9A37-D250954D10A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41F8897-349D-4942-B146-C03D4E6B73DA}" type="datetimeFigureOut">
              <a:rPr lang="en-US" smtClean="0"/>
              <a:t>8/29/2017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4F510AA-5D85-41E0-9A37-D250954D10A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5.gif"/><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229317473"/>
              </p:ext>
            </p:extLst>
          </p:nvPr>
        </p:nvGraphicFramePr>
        <p:xfrm>
          <a:off x="304800" y="533400"/>
          <a:ext cx="85344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2772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2660" y="1828800"/>
            <a:ext cx="4038600" cy="219456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819400" y="457200"/>
            <a:ext cx="6183444" cy="20574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8548" y="2857500"/>
            <a:ext cx="2282423" cy="22098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843" y="4155130"/>
            <a:ext cx="2125980" cy="1671939"/>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37859" t="11433" r="27352" b="34765"/>
          <a:stretch/>
        </p:blipFill>
        <p:spPr>
          <a:xfrm>
            <a:off x="6781800" y="2857500"/>
            <a:ext cx="2122658" cy="21336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8400" y="4800600"/>
            <a:ext cx="1665224" cy="1676400"/>
          </a:xfrm>
          <a:prstGeom prst="rect">
            <a:avLst/>
          </a:prstGeom>
        </p:spPr>
      </p:pic>
      <p:sp>
        <p:nvSpPr>
          <p:cNvPr id="11" name="TextBox 10"/>
          <p:cNvSpPr txBox="1"/>
          <p:nvPr/>
        </p:nvSpPr>
        <p:spPr>
          <a:xfrm>
            <a:off x="4191000" y="6019800"/>
            <a:ext cx="4419600" cy="369332"/>
          </a:xfrm>
          <a:prstGeom prst="rect">
            <a:avLst/>
          </a:prstGeom>
          <a:noFill/>
        </p:spPr>
        <p:txBody>
          <a:bodyPr wrap="square" rtlCol="0">
            <a:spAutoFit/>
          </a:bodyPr>
          <a:lstStyle/>
          <a:p>
            <a:r>
              <a:rPr lang="en-US" b="1" dirty="0" smtClean="0">
                <a:latin typeface="Bradley Hand ITC" panose="03070402050302030203" pitchFamily="66" charset="0"/>
              </a:rPr>
              <a:t>“Don’t disturb my circles…”</a:t>
            </a:r>
            <a:endParaRPr lang="en-US" b="1" dirty="0">
              <a:latin typeface="Bradley Hand ITC" panose="03070402050302030203" pitchFamily="66" charset="0"/>
            </a:endParaRPr>
          </a:p>
        </p:txBody>
      </p:sp>
      <p:sp>
        <p:nvSpPr>
          <p:cNvPr id="12" name="TextBox 11"/>
          <p:cNvSpPr txBox="1"/>
          <p:nvPr/>
        </p:nvSpPr>
        <p:spPr>
          <a:xfrm>
            <a:off x="4343400" y="5029200"/>
            <a:ext cx="4561058" cy="646331"/>
          </a:xfrm>
          <a:prstGeom prst="rect">
            <a:avLst/>
          </a:prstGeom>
          <a:noFill/>
        </p:spPr>
        <p:txBody>
          <a:bodyPr wrap="square" rtlCol="0">
            <a:spAutoFit/>
          </a:bodyPr>
          <a:lstStyle/>
          <a:p>
            <a:pPr algn="r"/>
            <a:r>
              <a:rPr lang="en-US" b="1" dirty="0" smtClean="0">
                <a:latin typeface="Bradley Hand ITC" panose="03070402050302030203" pitchFamily="66" charset="0"/>
              </a:rPr>
              <a:t>“Give me a place to stand and a lever long enough and I will move the world.”</a:t>
            </a:r>
            <a:endParaRPr lang="en-US" b="1" dirty="0">
              <a:latin typeface="Bradley Hand ITC" panose="03070402050302030203" pitchFamily="66" charset="0"/>
            </a:endParaRPr>
          </a:p>
        </p:txBody>
      </p:sp>
      <p:sp>
        <p:nvSpPr>
          <p:cNvPr id="13" name="TextBox 12"/>
          <p:cNvSpPr txBox="1"/>
          <p:nvPr/>
        </p:nvSpPr>
        <p:spPr>
          <a:xfrm>
            <a:off x="0" y="457200"/>
            <a:ext cx="2819400" cy="369332"/>
          </a:xfrm>
          <a:prstGeom prst="rect">
            <a:avLst/>
          </a:prstGeom>
          <a:noFill/>
        </p:spPr>
        <p:txBody>
          <a:bodyPr wrap="square" rtlCol="0">
            <a:spAutoFit/>
          </a:bodyPr>
          <a:lstStyle/>
          <a:p>
            <a:r>
              <a:rPr lang="en-US" b="1" dirty="0" smtClean="0">
                <a:latin typeface="Bradley Hand ITC" panose="03070402050302030203" pitchFamily="66" charset="0"/>
              </a:rPr>
              <a:t>“Take that you dumb boat!”</a:t>
            </a:r>
            <a:endParaRPr lang="en-US" b="1" dirty="0">
              <a:latin typeface="Bradley Hand ITC" panose="03070402050302030203" pitchFamily="66" charset="0"/>
            </a:endParaRPr>
          </a:p>
        </p:txBody>
      </p:sp>
    </p:spTree>
    <p:extLst>
      <p:ext uri="{BB962C8B-B14F-4D97-AF65-F5344CB8AC3E}">
        <p14:creationId xmlns:p14="http://schemas.microsoft.com/office/powerpoint/2010/main" val="52700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normAutofit fontScale="90000"/>
          </a:bodyPr>
          <a:lstStyle/>
          <a:p>
            <a:pPr lvl="0"/>
            <a:r>
              <a:rPr lang="en-US" dirty="0" smtClean="0"/>
              <a:t>Eratosthenes </a:t>
            </a:r>
            <a:r>
              <a:rPr lang="en-US" dirty="0"/>
              <a:t>of Cyrene</a:t>
            </a:r>
            <a:r>
              <a:rPr lang="en-US" dirty="0" smtClean="0"/>
              <a:t/>
            </a:r>
            <a:br>
              <a:rPr lang="en-US" dirty="0" smtClean="0"/>
            </a:br>
            <a:r>
              <a:rPr lang="en-US" dirty="0" smtClean="0"/>
              <a:t>(276 BCE – 195 BCE)</a:t>
            </a:r>
            <a:r>
              <a:rPr lang="en-US" dirty="0"/>
              <a:t/>
            </a:r>
            <a:br>
              <a:rPr lang="en-US" dirty="0"/>
            </a:b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smtClean="0"/>
              <a:t>     Eratosthenes was </a:t>
            </a:r>
            <a:r>
              <a:rPr lang="en-US" dirty="0"/>
              <a:t>a Greek mathematician, geographer, poet, astronomer, and </a:t>
            </a:r>
            <a:r>
              <a:rPr lang="en-US" dirty="0" smtClean="0"/>
              <a:t>musician. </a:t>
            </a:r>
            <a:r>
              <a:rPr lang="en-US" dirty="0"/>
              <a:t>He </a:t>
            </a:r>
            <a:r>
              <a:rPr lang="en-US" dirty="0" smtClean="0"/>
              <a:t>was the </a:t>
            </a:r>
            <a:r>
              <a:rPr lang="en-US" dirty="0"/>
              <a:t>chief librarian at the Library of </a:t>
            </a:r>
            <a:r>
              <a:rPr lang="en-US" dirty="0" smtClean="0"/>
              <a:t>Alexandria</a:t>
            </a:r>
            <a:r>
              <a:rPr lang="en-US" dirty="0"/>
              <a:t> </a:t>
            </a:r>
            <a:r>
              <a:rPr lang="en-US" dirty="0" smtClean="0"/>
              <a:t>and  </a:t>
            </a:r>
            <a:r>
              <a:rPr lang="en-US" dirty="0"/>
              <a:t>invented the discipline of </a:t>
            </a:r>
            <a:r>
              <a:rPr lang="en-US" dirty="0" smtClean="0"/>
              <a:t>geography.</a:t>
            </a:r>
          </a:p>
          <a:p>
            <a:pPr marL="0" indent="0">
              <a:buNone/>
            </a:pPr>
            <a:r>
              <a:rPr lang="en-US" dirty="0" smtClean="0"/>
              <a:t>     He </a:t>
            </a:r>
            <a:r>
              <a:rPr lang="en-US" dirty="0"/>
              <a:t>is best known for being the first person to calculate the circumference of the </a:t>
            </a:r>
            <a:r>
              <a:rPr lang="en-US" dirty="0" smtClean="0"/>
              <a:t>Earth with remarkable accuracy. </a:t>
            </a:r>
            <a:r>
              <a:rPr lang="en-US" dirty="0"/>
              <a:t>He was also the first to calculate the tilt of the Earth's </a:t>
            </a:r>
            <a:r>
              <a:rPr lang="en-US" dirty="0" smtClean="0"/>
              <a:t>axis.  Additionally</a:t>
            </a:r>
            <a:r>
              <a:rPr lang="en-US" dirty="0"/>
              <a:t>, he </a:t>
            </a:r>
            <a:r>
              <a:rPr lang="en-US" dirty="0" smtClean="0"/>
              <a:t>accurately </a:t>
            </a:r>
            <a:r>
              <a:rPr lang="en-US" dirty="0"/>
              <a:t>calculated the distance from the Earth to the Sun and invented the leap </a:t>
            </a:r>
            <a:r>
              <a:rPr lang="en-US" dirty="0" smtClean="0"/>
              <a:t>day.  Eratosthenes created </a:t>
            </a:r>
            <a:r>
              <a:rPr lang="en-US" dirty="0"/>
              <a:t>the first map of the world </a:t>
            </a:r>
            <a:r>
              <a:rPr lang="en-US" dirty="0" smtClean="0"/>
              <a:t>that used </a:t>
            </a:r>
            <a:r>
              <a:rPr lang="en-US" dirty="0"/>
              <a:t>parallels and </a:t>
            </a:r>
            <a:r>
              <a:rPr lang="en-US" dirty="0" smtClean="0"/>
              <a:t>meridians.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10400" y="457200"/>
            <a:ext cx="1905000" cy="265720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5721"/>
          <a:stretch/>
        </p:blipFill>
        <p:spPr>
          <a:xfrm>
            <a:off x="4461753" y="3200400"/>
            <a:ext cx="4667400" cy="3581400"/>
          </a:xfrm>
          <a:prstGeom prst="rect">
            <a:avLst/>
          </a:prstGeom>
        </p:spPr>
      </p:pic>
    </p:spTree>
    <p:extLst>
      <p:ext uri="{BB962C8B-B14F-4D97-AF65-F5344CB8AC3E}">
        <p14:creationId xmlns:p14="http://schemas.microsoft.com/office/powerpoint/2010/main" val="662416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normAutofit fontScale="90000"/>
          </a:bodyPr>
          <a:lstStyle/>
          <a:p>
            <a:pPr lvl="0"/>
            <a:r>
              <a:rPr lang="en-US" dirty="0" smtClean="0"/>
              <a:t>Ptolemy</a:t>
            </a:r>
            <a:br>
              <a:rPr lang="en-US" dirty="0" smtClean="0"/>
            </a:br>
            <a:r>
              <a:rPr lang="en-US" dirty="0" smtClean="0"/>
              <a:t>(90 BCE – 170 BCE)</a:t>
            </a:r>
            <a:r>
              <a:rPr lang="en-US" dirty="0"/>
              <a:t/>
            </a:r>
            <a:br>
              <a:rPr lang="en-US" dirty="0"/>
            </a:br>
            <a:endParaRPr lang="en-US" dirty="0"/>
          </a:p>
        </p:txBody>
      </p:sp>
      <p:sp>
        <p:nvSpPr>
          <p:cNvPr id="3" name="Content Placeholder 2"/>
          <p:cNvSpPr>
            <a:spLocks noGrp="1"/>
          </p:cNvSpPr>
          <p:nvPr>
            <p:ph sz="half" idx="1"/>
          </p:nvPr>
        </p:nvSpPr>
        <p:spPr>
          <a:xfrm>
            <a:off x="0" y="1673352"/>
            <a:ext cx="4419600" cy="3889248"/>
          </a:xfrm>
        </p:spPr>
        <p:txBody>
          <a:bodyPr>
            <a:normAutofit fontScale="77500" lnSpcReduction="20000"/>
          </a:bodyPr>
          <a:lstStyle/>
          <a:p>
            <a:pPr marL="0" indent="0">
              <a:buNone/>
            </a:pPr>
            <a:r>
              <a:rPr lang="en-US" dirty="0" smtClean="0"/>
              <a:t>     Ptolemy was an </a:t>
            </a:r>
            <a:r>
              <a:rPr lang="en-US" dirty="0"/>
              <a:t>Egyptian astronomer, mathematician, and geographer. He is most famous for </a:t>
            </a:r>
            <a:r>
              <a:rPr lang="en-US" dirty="0" smtClean="0"/>
              <a:t>his geocentric(Earth-centered</a:t>
            </a:r>
            <a:r>
              <a:rPr lang="en-US" dirty="0"/>
              <a:t>) model of the universe now known as the Ptolemaic system.</a:t>
            </a:r>
          </a:p>
          <a:p>
            <a:pPr marL="0" indent="0">
              <a:buNone/>
            </a:pPr>
            <a:r>
              <a:rPr lang="en-US" dirty="0" smtClean="0"/>
              <a:t>     His </a:t>
            </a:r>
            <a:r>
              <a:rPr lang="en-US" dirty="0"/>
              <a:t>major astronomical work, the </a:t>
            </a:r>
            <a:r>
              <a:rPr lang="en-US" i="1" dirty="0"/>
              <a:t>Almagest</a:t>
            </a:r>
            <a:r>
              <a:rPr lang="en-US" dirty="0"/>
              <a:t>, </a:t>
            </a:r>
            <a:r>
              <a:rPr lang="en-US" dirty="0" smtClean="0"/>
              <a:t>contains </a:t>
            </a:r>
            <a:r>
              <a:rPr lang="en-US" dirty="0"/>
              <a:t>reports of astronomical observations that Ptolemy had made over his lifetime. </a:t>
            </a:r>
          </a:p>
          <a:p>
            <a:pPr marL="0" indent="0">
              <a:buNone/>
            </a:pP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62800" y="4572000"/>
            <a:ext cx="1647730" cy="198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990600"/>
            <a:ext cx="2727296"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5618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fontScale="90000"/>
          </a:bodyPr>
          <a:lstStyle/>
          <a:p>
            <a:pPr lvl="0"/>
            <a:r>
              <a:rPr lang="en-US" dirty="0" err="1" smtClean="0"/>
              <a:t>Hypatia</a:t>
            </a:r>
            <a:r>
              <a:rPr lang="en-US" dirty="0" smtClean="0"/>
              <a:t> </a:t>
            </a:r>
            <a:r>
              <a:rPr lang="en-US" dirty="0"/>
              <a:t>of Alexandria</a:t>
            </a:r>
            <a:r>
              <a:rPr lang="en-US" dirty="0" smtClean="0"/>
              <a:t/>
            </a:r>
            <a:br>
              <a:rPr lang="en-US" dirty="0" smtClean="0"/>
            </a:br>
            <a:r>
              <a:rPr lang="en-US" dirty="0" smtClean="0"/>
              <a:t>(370 – 405)</a:t>
            </a:r>
            <a:r>
              <a:rPr lang="en-US" dirty="0"/>
              <a:t/>
            </a:r>
            <a:br>
              <a:rPr lang="en-US" dirty="0"/>
            </a:br>
            <a:endParaRPr lang="en-US" dirty="0"/>
          </a:p>
        </p:txBody>
      </p:sp>
      <p:sp>
        <p:nvSpPr>
          <p:cNvPr id="3" name="Content Placeholder 2"/>
          <p:cNvSpPr>
            <a:spLocks noGrp="1"/>
          </p:cNvSpPr>
          <p:nvPr>
            <p:ph sz="half" idx="1"/>
          </p:nvPr>
        </p:nvSpPr>
        <p:spPr/>
        <p:txBody>
          <a:bodyPr/>
          <a:lstStyle/>
          <a:p>
            <a:pPr marL="0" indent="0">
              <a:buNone/>
            </a:pPr>
            <a:r>
              <a:rPr lang="en-US" dirty="0"/>
              <a:t>Greek, philosopher, astronomer, </a:t>
            </a:r>
            <a:r>
              <a:rPr lang="en-US" dirty="0" smtClean="0"/>
              <a:t>and mathematician</a:t>
            </a:r>
            <a:r>
              <a:rPr lang="en-US" dirty="0"/>
              <a:t>.  She was the head of the Neoplatonic School in Alexandria, Egypt.  </a:t>
            </a:r>
            <a:r>
              <a:rPr lang="en-US" dirty="0" err="1" smtClean="0"/>
              <a:t>Hypatia</a:t>
            </a:r>
            <a:r>
              <a:rPr lang="en-US" dirty="0" smtClean="0"/>
              <a:t> </a:t>
            </a:r>
            <a:r>
              <a:rPr lang="en-US" dirty="0"/>
              <a:t>taught students from all over the empire</a:t>
            </a:r>
            <a:r>
              <a:rPr lang="en-US" dirty="0" smtClean="0"/>
              <a:t>.</a:t>
            </a:r>
            <a:endParaRPr lang="en-US" dirty="0"/>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1447800"/>
            <a:ext cx="3377946" cy="3632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558156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fontScale="90000"/>
          </a:bodyPr>
          <a:lstStyle/>
          <a:p>
            <a:pPr lvl="0"/>
            <a:r>
              <a:rPr lang="en-US" dirty="0" err="1" smtClean="0"/>
              <a:t>Brahmgaupta</a:t>
            </a:r>
            <a:r>
              <a:rPr lang="en-US" dirty="0" smtClean="0"/>
              <a:t/>
            </a:r>
            <a:br>
              <a:rPr lang="en-US" dirty="0" smtClean="0"/>
            </a:br>
            <a:r>
              <a:rPr lang="en-US" dirty="0" smtClean="0"/>
              <a:t>(597 – 668)</a:t>
            </a:r>
            <a:r>
              <a:rPr lang="en-US" dirty="0"/>
              <a:t/>
            </a:r>
            <a:br>
              <a:rPr lang="en-US" dirty="0"/>
            </a:br>
            <a:endParaRPr lang="en-US" dirty="0"/>
          </a:p>
        </p:txBody>
      </p:sp>
      <p:sp>
        <p:nvSpPr>
          <p:cNvPr id="3" name="Content Placeholder 2"/>
          <p:cNvSpPr>
            <a:spLocks noGrp="1"/>
          </p:cNvSpPr>
          <p:nvPr>
            <p:ph sz="half" idx="1"/>
          </p:nvPr>
        </p:nvSpPr>
        <p:spPr>
          <a:xfrm>
            <a:off x="0" y="1673352"/>
            <a:ext cx="4495800" cy="4718304"/>
          </a:xfrm>
        </p:spPr>
        <p:txBody>
          <a:bodyPr>
            <a:normAutofit fontScale="85000" lnSpcReduction="20000"/>
          </a:bodyPr>
          <a:lstStyle/>
          <a:p>
            <a:pPr marL="0" indent="0">
              <a:buNone/>
            </a:pPr>
            <a:r>
              <a:rPr lang="en-US" dirty="0"/>
              <a:t>Brahmagupta was an Ancient Indian astronomer and mathematician.  Although Brahmagupta thought of himself as an astronomer who did some mathematics, he is now mainly remembered for his contributions to mathematics</a:t>
            </a:r>
            <a:r>
              <a:rPr lang="en-US" dirty="0" smtClean="0"/>
              <a:t>.  Brahmagupta </a:t>
            </a:r>
            <a:r>
              <a:rPr lang="en-US" dirty="0"/>
              <a:t>was the first person in history to see zero as a number with its own properties. Many of his important discoveries were written as poetry rather than as mathematical </a:t>
            </a:r>
            <a:r>
              <a:rPr lang="en-US" dirty="0" smtClean="0"/>
              <a:t>equations.</a:t>
            </a:r>
            <a:endParaRPr lang="en-US" dirty="0"/>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76400"/>
            <a:ext cx="4038600" cy="32847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164949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fontScale="90000"/>
          </a:bodyPr>
          <a:lstStyle/>
          <a:p>
            <a:pPr lvl="0"/>
            <a:r>
              <a:rPr lang="en-US" dirty="0"/>
              <a:t>Al </a:t>
            </a:r>
            <a:r>
              <a:rPr lang="en-US" dirty="0" smtClean="0"/>
              <a:t>Khwarizmi</a:t>
            </a:r>
            <a:br>
              <a:rPr lang="en-US" dirty="0" smtClean="0"/>
            </a:br>
            <a:r>
              <a:rPr lang="en-US" dirty="0" smtClean="0"/>
              <a:t>(780 – 850) </a:t>
            </a:r>
            <a:r>
              <a:rPr lang="en-US" dirty="0"/>
              <a:t/>
            </a:r>
            <a:br>
              <a:rPr lang="en-US" dirty="0"/>
            </a:b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a:t>Abu </a:t>
            </a:r>
            <a:r>
              <a:rPr lang="en-US" dirty="0" err="1"/>
              <a:t>Ja'far</a:t>
            </a:r>
            <a:r>
              <a:rPr lang="en-US" dirty="0"/>
              <a:t> Muhammad ibn Musa al-Khwarizmi or the Father of Algebra lived in Baghdad, around 780 to 850 CE (or AD). He was one of the first to write about algebra. Around 825 he wrote the book "</a:t>
            </a:r>
            <a:r>
              <a:rPr lang="en-US" dirty="0" err="1"/>
              <a:t>Hisab</a:t>
            </a:r>
            <a:r>
              <a:rPr lang="en-US" dirty="0"/>
              <a:t> Al-</a:t>
            </a:r>
            <a:r>
              <a:rPr lang="en-US" dirty="0" err="1"/>
              <a:t>jabr</a:t>
            </a:r>
            <a:r>
              <a:rPr lang="en-US" dirty="0"/>
              <a:t> </a:t>
            </a:r>
            <a:r>
              <a:rPr lang="en-US" dirty="0" err="1"/>
              <a:t>w’al-muqabala</a:t>
            </a:r>
            <a:r>
              <a:rPr lang="en-US" dirty="0"/>
              <a:t>", from which we get the word “algebra” (meaning 'restoration of broken parts'). This book included many word problems, especially dealing with inheritance. Al-Khwarizmi helped establish widespread use of Hindu-Arabic numbers: 1, 2, 3…</a:t>
            </a:r>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5400" y="1828800"/>
            <a:ext cx="3291840" cy="4114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5678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pPr lvl="0"/>
            <a:r>
              <a:rPr lang="en-US" dirty="0"/>
              <a:t>Fibonacci </a:t>
            </a:r>
            <a:r>
              <a:rPr lang="en-US" dirty="0" smtClean="0"/>
              <a:t/>
            </a:r>
            <a:br>
              <a:rPr lang="en-US" dirty="0" smtClean="0"/>
            </a:br>
            <a:r>
              <a:rPr lang="en-US" dirty="0" smtClean="0"/>
              <a:t>(</a:t>
            </a:r>
            <a:r>
              <a:rPr lang="en-US" dirty="0"/>
              <a:t>1170 – </a:t>
            </a:r>
            <a:r>
              <a:rPr lang="en-US" dirty="0" smtClean="0"/>
              <a:t>1250)</a:t>
            </a:r>
            <a:r>
              <a:rPr lang="en-US" dirty="0"/>
              <a:t/>
            </a:r>
            <a:br>
              <a:rPr lang="en-US" dirty="0"/>
            </a:br>
            <a:endParaRPr lang="en-US" dirty="0"/>
          </a:p>
        </p:txBody>
      </p:sp>
      <p:sp>
        <p:nvSpPr>
          <p:cNvPr id="3" name="Content Placeholder 2"/>
          <p:cNvSpPr>
            <a:spLocks noGrp="1"/>
          </p:cNvSpPr>
          <p:nvPr>
            <p:ph sz="half" idx="1"/>
          </p:nvPr>
        </p:nvSpPr>
        <p:spPr>
          <a:xfrm>
            <a:off x="457200" y="1673352"/>
            <a:ext cx="4114800" cy="4498848"/>
          </a:xfrm>
        </p:spPr>
        <p:txBody>
          <a:bodyPr>
            <a:normAutofit fontScale="92500" lnSpcReduction="20000"/>
          </a:bodyPr>
          <a:lstStyle/>
          <a:p>
            <a:pPr marL="0" indent="0">
              <a:buNone/>
            </a:pPr>
            <a:r>
              <a:rPr lang="en-US" dirty="0"/>
              <a:t>One of the middle ages greatest mathematicians, he is best known </a:t>
            </a:r>
            <a:r>
              <a:rPr lang="en-US" dirty="0" smtClean="0"/>
              <a:t>for his Fibonacci Sequence.  </a:t>
            </a:r>
            <a:r>
              <a:rPr lang="en-US" dirty="0"/>
              <a:t>He also contributed greatly to the introduction </a:t>
            </a:r>
            <a:r>
              <a:rPr lang="en-US" dirty="0" smtClean="0"/>
              <a:t>of the </a:t>
            </a:r>
            <a:r>
              <a:rPr lang="en-US" dirty="0"/>
              <a:t>Arabic numbering </a:t>
            </a:r>
            <a:r>
              <a:rPr lang="en-US" dirty="0" smtClean="0"/>
              <a:t>system to the western world. </a:t>
            </a:r>
            <a:r>
              <a:rPr lang="en-US" dirty="0"/>
              <a:t>In 1202 he published Liber </a:t>
            </a:r>
            <a:r>
              <a:rPr lang="en-US" dirty="0" smtClean="0"/>
              <a:t>Abaci. In which he used Arabic </a:t>
            </a:r>
            <a:r>
              <a:rPr lang="en-US" dirty="0"/>
              <a:t>numbers </a:t>
            </a:r>
            <a:r>
              <a:rPr lang="en-US" dirty="0" smtClean="0"/>
              <a:t>to solve problems that dealt with many </a:t>
            </a:r>
            <a:r>
              <a:rPr lang="en-US" dirty="0"/>
              <a:t>real life </a:t>
            </a:r>
            <a:r>
              <a:rPr lang="en-US" dirty="0" smtClean="0"/>
              <a:t>situations.</a:t>
            </a:r>
            <a:endParaRPr lang="en-US" dirty="0"/>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1524000"/>
            <a:ext cx="3326400" cy="4267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94158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Leonardo </a:t>
            </a:r>
            <a:r>
              <a:rPr lang="en-US" dirty="0" smtClean="0"/>
              <a:t>Da Vinci</a:t>
            </a:r>
            <a:br>
              <a:rPr lang="en-US" dirty="0" smtClean="0"/>
            </a:br>
            <a:r>
              <a:rPr lang="en-US" dirty="0" smtClean="0"/>
              <a:t>(</a:t>
            </a:r>
            <a:r>
              <a:rPr lang="en-US" dirty="0"/>
              <a:t>April 15, 1452 – May 2, </a:t>
            </a:r>
            <a:r>
              <a:rPr lang="en-US" dirty="0" smtClean="0"/>
              <a:t>1519)</a:t>
            </a:r>
            <a:endParaRPr lang="en-US" dirty="0"/>
          </a:p>
        </p:txBody>
      </p:sp>
      <p:sp>
        <p:nvSpPr>
          <p:cNvPr id="3" name="Content Placeholder 2"/>
          <p:cNvSpPr>
            <a:spLocks noGrp="1"/>
          </p:cNvSpPr>
          <p:nvPr>
            <p:ph sz="half" idx="1"/>
          </p:nvPr>
        </p:nvSpPr>
        <p:spPr>
          <a:xfrm>
            <a:off x="457200" y="1828800"/>
            <a:ext cx="3352800" cy="4718304"/>
          </a:xfrm>
        </p:spPr>
        <p:txBody>
          <a:bodyPr>
            <a:normAutofit fontScale="70000" lnSpcReduction="20000"/>
          </a:bodyPr>
          <a:lstStyle/>
          <a:p>
            <a:pPr marL="0" indent="0">
              <a:buNone/>
            </a:pPr>
            <a:r>
              <a:rPr lang="en-US" dirty="0" smtClean="0"/>
              <a:t>Leonardo Da </a:t>
            </a:r>
            <a:r>
              <a:rPr lang="en-US" dirty="0"/>
              <a:t>Vinci was an Italian Renaissance polymath: painter, sculptor, architect, musician, mathematician, engineer, inventor, anatomist, geologist, cartographer, botanist, and writer. He was constantly curious and had an amazing inventive imagination. He is considered to be one of the greatest painters of all time and perhaps the most diversely talented person ever to have lived. </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784600" y="1905000"/>
            <a:ext cx="5080000" cy="3810000"/>
          </a:xfrm>
        </p:spPr>
      </p:pic>
    </p:spTree>
    <p:extLst>
      <p:ext uri="{BB962C8B-B14F-4D97-AF65-F5344CB8AC3E}">
        <p14:creationId xmlns:p14="http://schemas.microsoft.com/office/powerpoint/2010/main" val="1337275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pPr lvl="0"/>
            <a:r>
              <a:rPr lang="en-US" dirty="0"/>
              <a:t>Nicolaus Copernicus </a:t>
            </a:r>
            <a:r>
              <a:rPr lang="en-US" dirty="0" smtClean="0"/>
              <a:t/>
            </a:r>
            <a:br>
              <a:rPr lang="en-US" dirty="0" smtClean="0"/>
            </a:br>
            <a:r>
              <a:rPr lang="en-US" dirty="0" smtClean="0"/>
              <a:t>(</a:t>
            </a:r>
            <a:r>
              <a:rPr lang="en-US" dirty="0"/>
              <a:t>February 19, </a:t>
            </a:r>
            <a:r>
              <a:rPr lang="en-US" dirty="0" smtClean="0"/>
              <a:t>1473 - </a:t>
            </a:r>
            <a:r>
              <a:rPr lang="en-US" dirty="0"/>
              <a:t>May 24, </a:t>
            </a:r>
            <a:r>
              <a:rPr lang="en-US" dirty="0" smtClean="0"/>
              <a:t>1543)</a:t>
            </a:r>
            <a:r>
              <a:rPr lang="en-US" dirty="0"/>
              <a:t/>
            </a:r>
            <a:br>
              <a:rPr lang="en-US" dirty="0"/>
            </a:b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a:t>Nicolaus Copernicus was born in Torun, Poland. When he was about 35 years old he developed his own celestial model of our solar system. Copernicus suggested that we are part of a heliocentric planetary system; in which the sun, rather than the earth, is the center of the solar system. Around 1514, he shared his findings in</a:t>
            </a:r>
            <a:r>
              <a:rPr lang="en-US" i="1" dirty="0"/>
              <a:t> </a:t>
            </a:r>
            <a:r>
              <a:rPr lang="en-US" dirty="0"/>
              <a:t>the </a:t>
            </a:r>
            <a:r>
              <a:rPr lang="en-US" i="1" dirty="0" err="1"/>
              <a:t>Commentariolus</a:t>
            </a:r>
            <a:r>
              <a:rPr lang="en-US" dirty="0"/>
              <a:t>. In his second book, </a:t>
            </a:r>
            <a:r>
              <a:rPr lang="en-US" i="1" dirty="0"/>
              <a:t>De </a:t>
            </a:r>
            <a:r>
              <a:rPr lang="en-US" i="1" dirty="0" err="1"/>
              <a:t>revolutionibus</a:t>
            </a:r>
            <a:r>
              <a:rPr lang="en-US" i="1" dirty="0"/>
              <a:t> </a:t>
            </a:r>
            <a:r>
              <a:rPr lang="en-US" i="1" dirty="0" err="1"/>
              <a:t>orbium</a:t>
            </a:r>
            <a:r>
              <a:rPr lang="en-US" i="1" dirty="0"/>
              <a:t> </a:t>
            </a:r>
            <a:r>
              <a:rPr lang="en-US" i="1" dirty="0" err="1"/>
              <a:t>coelestium</a:t>
            </a:r>
            <a:r>
              <a:rPr lang="en-US" dirty="0"/>
              <a:t>, he offered more proof for his theory. Not many people were able to read it as it was banned by the Roman Catholic Church.</a:t>
            </a:r>
            <a:r>
              <a:rPr lang="en-US" i="1" dirty="0"/>
              <a:t> On the Revolutions of the Celestial Spheres </a:t>
            </a:r>
            <a:r>
              <a:rPr lang="en-US" dirty="0"/>
              <a:t>is considered a major event in the history of science. It began the Copernican Revolution and contributed greatly to the scientific revolution.</a:t>
            </a:r>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800" y="1746187"/>
            <a:ext cx="2864391" cy="4645088"/>
          </a:xfrm>
        </p:spPr>
      </p:pic>
    </p:spTree>
    <p:extLst>
      <p:ext uri="{BB962C8B-B14F-4D97-AF65-F5344CB8AC3E}">
        <p14:creationId xmlns:p14="http://schemas.microsoft.com/office/powerpoint/2010/main" val="1474364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err="1" smtClean="0"/>
              <a:t>Viete</a:t>
            </a:r>
            <a:r>
              <a:rPr lang="en-US" dirty="0" smtClean="0"/>
              <a:t/>
            </a:r>
            <a:br>
              <a:rPr lang="en-US" dirty="0" smtClean="0"/>
            </a:br>
            <a:r>
              <a:rPr lang="en-US" dirty="0" smtClean="0"/>
              <a:t>(1540</a:t>
            </a:r>
            <a:r>
              <a:rPr lang="en-US" dirty="0"/>
              <a:t/>
            </a:r>
            <a:br>
              <a:rPr lang="en-US" dirty="0"/>
            </a:b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565447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sz="2800" dirty="0" smtClean="0"/>
              <a:t>Mathematics </a:t>
            </a:r>
            <a:r>
              <a:rPr lang="en-US" sz="2800" dirty="0" smtClean="0"/>
              <a:t>Biography </a:t>
            </a:r>
            <a:r>
              <a:rPr lang="en-US" sz="2800" dirty="0"/>
              <a:t>Project – Grading Rubric</a:t>
            </a:r>
          </a:p>
        </p:txBody>
      </p:sp>
      <p:sp>
        <p:nvSpPr>
          <p:cNvPr id="3" name="Content Placeholder 2"/>
          <p:cNvSpPr>
            <a:spLocks noGrp="1"/>
          </p:cNvSpPr>
          <p:nvPr>
            <p:ph sz="half" idx="1"/>
          </p:nvPr>
        </p:nvSpPr>
        <p:spPr/>
        <p:txBody>
          <a:bodyPr>
            <a:normAutofit fontScale="47500" lnSpcReduction="20000"/>
          </a:bodyPr>
          <a:lstStyle/>
          <a:p>
            <a:pPr marL="0" indent="0" algn="just">
              <a:buNone/>
            </a:pPr>
            <a:r>
              <a:rPr lang="en-US" u="sng" dirty="0"/>
              <a:t>Written Report</a:t>
            </a:r>
            <a:r>
              <a:rPr lang="en-US" dirty="0"/>
              <a:t>:</a:t>
            </a:r>
          </a:p>
          <a:p>
            <a:pPr marL="0" indent="0" algn="just">
              <a:buNone/>
            </a:pPr>
            <a:r>
              <a:rPr lang="en-US" dirty="0"/>
              <a:t> </a:t>
            </a:r>
          </a:p>
          <a:p>
            <a:pPr marL="0" indent="0">
              <a:buNone/>
            </a:pPr>
            <a:r>
              <a:rPr lang="en-US" dirty="0"/>
              <a:t>The written report must be 250 words long and presented via Google Docs.  The paper will be double spaced and typed using font size 12.   It should include the title, the author and the person chosen.  It should be typed and in complete sentences.  The sentences should have the correct capitalization and punctuation and the spelling should be correct.  It should include information about the subject’s early life, family, accomplishments, interesting facts and, if appropriate, death.  At least three sources are required and will be properly cited on a separate page. The report will submitted to the “classroom”   on the date agreed upon</a:t>
            </a:r>
          </a:p>
          <a:p>
            <a:pPr marL="68580" indent="0">
              <a:buNone/>
            </a:pPr>
            <a:endParaRPr lang="en-US" dirty="0"/>
          </a:p>
        </p:txBody>
      </p:sp>
      <p:sp>
        <p:nvSpPr>
          <p:cNvPr id="4" name="Content Placeholder 3"/>
          <p:cNvSpPr>
            <a:spLocks noGrp="1"/>
          </p:cNvSpPr>
          <p:nvPr>
            <p:ph sz="half" idx="2"/>
          </p:nvPr>
        </p:nvSpPr>
        <p:spPr/>
        <p:txBody>
          <a:bodyPr>
            <a:normAutofit fontScale="47500" lnSpcReduction="20000"/>
          </a:bodyPr>
          <a:lstStyle/>
          <a:p>
            <a:pPr marL="0" indent="0">
              <a:buNone/>
            </a:pPr>
            <a:r>
              <a:rPr lang="en-US" u="sng" dirty="0"/>
              <a:t>Oral Presentation</a:t>
            </a:r>
            <a:r>
              <a:rPr lang="en-US" dirty="0"/>
              <a:t>:</a:t>
            </a:r>
          </a:p>
          <a:p>
            <a:pPr marL="0" indent="0">
              <a:buNone/>
            </a:pPr>
            <a:r>
              <a:rPr lang="en-US" dirty="0"/>
              <a:t> </a:t>
            </a:r>
          </a:p>
          <a:p>
            <a:pPr marL="0" indent="0">
              <a:buNone/>
            </a:pPr>
            <a:r>
              <a:rPr lang="en-US" dirty="0"/>
              <a:t>The oral component of the project will be presented in class.  The student will present information about the subject’s early life, family, accomplishments, interesting facts and, if appropriate, death.  A </a:t>
            </a:r>
            <a:r>
              <a:rPr lang="en-US" dirty="0" smtClean="0"/>
              <a:t>Google Slides </a:t>
            </a:r>
            <a:r>
              <a:rPr lang="en-US" dirty="0"/>
              <a:t>timeline, containing the same information about the person’s life, will also be required on the day of the presentation.  </a:t>
            </a:r>
          </a:p>
          <a:p>
            <a:pPr marL="0" indent="0">
              <a:buNone/>
            </a:pPr>
            <a:r>
              <a:rPr lang="en-US" dirty="0"/>
              <a:t> </a:t>
            </a:r>
          </a:p>
          <a:p>
            <a:pPr marL="0" indent="0">
              <a:buNone/>
            </a:pPr>
            <a:r>
              <a:rPr lang="en-US" dirty="0"/>
              <a:t> </a:t>
            </a:r>
          </a:p>
          <a:p>
            <a:pPr marL="0" indent="0">
              <a:buNone/>
            </a:pPr>
            <a:r>
              <a:rPr lang="en-US" dirty="0"/>
              <a:t>Grade		 Points </a:t>
            </a:r>
          </a:p>
          <a:p>
            <a:pPr marL="0" indent="0">
              <a:buNone/>
            </a:pPr>
            <a:r>
              <a:rPr lang="en-US" dirty="0"/>
              <a:t>   A		24 – 20 </a:t>
            </a:r>
          </a:p>
          <a:p>
            <a:pPr marL="0" indent="0">
              <a:buNone/>
            </a:pPr>
            <a:r>
              <a:rPr lang="en-US" dirty="0"/>
              <a:t> </a:t>
            </a:r>
          </a:p>
          <a:p>
            <a:pPr marL="0" indent="0">
              <a:buNone/>
            </a:pPr>
            <a:r>
              <a:rPr lang="en-US" dirty="0"/>
              <a:t>   B		19 – 15 </a:t>
            </a:r>
          </a:p>
          <a:p>
            <a:pPr marL="0" indent="0">
              <a:buNone/>
            </a:pPr>
            <a:r>
              <a:rPr lang="en-US" dirty="0"/>
              <a:t> </a:t>
            </a:r>
          </a:p>
          <a:p>
            <a:pPr marL="0" indent="0">
              <a:buNone/>
            </a:pPr>
            <a:r>
              <a:rPr lang="en-US" dirty="0"/>
              <a:t>   C		14 – 10 </a:t>
            </a:r>
          </a:p>
          <a:p>
            <a:pPr marL="0" indent="0">
              <a:buNone/>
            </a:pPr>
            <a:r>
              <a:rPr lang="en-US" dirty="0"/>
              <a:t> </a:t>
            </a:r>
          </a:p>
          <a:p>
            <a:pPr marL="0" indent="0">
              <a:buNone/>
            </a:pPr>
            <a:r>
              <a:rPr lang="en-US" dirty="0"/>
              <a:t>   D		9 – 5</a:t>
            </a:r>
          </a:p>
          <a:p>
            <a:pPr marL="0" indent="0">
              <a:buNone/>
            </a:pPr>
            <a:r>
              <a:rPr lang="en-US" dirty="0"/>
              <a:t> </a:t>
            </a:r>
          </a:p>
          <a:p>
            <a:pPr marL="0" indent="0">
              <a:buNone/>
            </a:pPr>
            <a:r>
              <a:rPr lang="en-US" dirty="0"/>
              <a:t>   F		4 – 0 </a:t>
            </a:r>
          </a:p>
          <a:p>
            <a:pPr marL="0" indent="0">
              <a:buNone/>
            </a:pPr>
            <a:r>
              <a:rPr lang="en-US" dirty="0"/>
              <a:t>  </a:t>
            </a:r>
          </a:p>
          <a:p>
            <a:pPr marL="68580" indent="0">
              <a:buNone/>
            </a:pPr>
            <a:endParaRPr lang="en-US" dirty="0"/>
          </a:p>
        </p:txBody>
      </p:sp>
    </p:spTree>
    <p:extLst>
      <p:ext uri="{BB962C8B-B14F-4D97-AF65-F5344CB8AC3E}">
        <p14:creationId xmlns:p14="http://schemas.microsoft.com/office/powerpoint/2010/main" val="3201504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Brahe </a:t>
            </a:r>
            <a:r>
              <a:rPr lang="en-US" dirty="0" smtClean="0"/>
              <a:t/>
            </a:r>
            <a:br>
              <a:rPr lang="en-US" dirty="0" smtClean="0"/>
            </a:br>
            <a:r>
              <a:rPr lang="en-US" dirty="0"/>
              <a:t>(</a:t>
            </a:r>
            <a:r>
              <a:rPr lang="en-US" dirty="0" smtClean="0"/>
              <a:t>1546</a:t>
            </a:r>
            <a:r>
              <a:rPr lang="en-US" dirty="0"/>
              <a:t/>
            </a:r>
            <a:br>
              <a:rPr lang="en-US" dirty="0"/>
            </a:b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473544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Bruno </a:t>
            </a:r>
            <a:r>
              <a:rPr lang="en-US" dirty="0" smtClean="0"/>
              <a:t/>
            </a:r>
            <a:br>
              <a:rPr lang="en-US" dirty="0" smtClean="0"/>
            </a:br>
            <a:r>
              <a:rPr lang="en-US" dirty="0"/>
              <a:t>(</a:t>
            </a:r>
            <a:r>
              <a:rPr lang="en-US" dirty="0" smtClean="0"/>
              <a:t>1548</a:t>
            </a:r>
            <a:r>
              <a:rPr lang="en-US" dirty="0"/>
              <a:t/>
            </a:r>
            <a:br>
              <a:rPr lang="en-US" dirty="0"/>
            </a:b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306080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02027702"/>
              </p:ext>
            </p:extLst>
          </p:nvPr>
        </p:nvGraphicFramePr>
        <p:xfrm>
          <a:off x="685800" y="533400"/>
          <a:ext cx="7772400" cy="6083200"/>
        </p:xfrm>
        <a:graphic>
          <a:graphicData uri="http://schemas.openxmlformats.org/drawingml/2006/table">
            <a:tbl>
              <a:tblPr firstRow="1" bandRow="1">
                <a:tableStyleId>{073A0DAA-6AF3-43AB-8588-CEC1D06C72B9}</a:tableStyleId>
              </a:tblPr>
              <a:tblGrid>
                <a:gridCol w="1295400"/>
                <a:gridCol w="1295400"/>
                <a:gridCol w="1295400"/>
                <a:gridCol w="1295400"/>
                <a:gridCol w="1295400"/>
                <a:gridCol w="1295400"/>
              </a:tblGrid>
              <a:tr h="338781">
                <a:tc>
                  <a:txBody>
                    <a:bodyPr/>
                    <a:lstStyle/>
                    <a:p>
                      <a:pPr marL="0" marR="0" algn="ctr">
                        <a:spcBef>
                          <a:spcPts val="0"/>
                        </a:spcBef>
                        <a:spcAft>
                          <a:spcPts val="0"/>
                        </a:spcAft>
                      </a:pPr>
                      <a:r>
                        <a:rPr lang="en-US" sz="1100" dirty="0">
                          <a:effectLst/>
                        </a:rPr>
                        <a:t>Category</a:t>
                      </a:r>
                      <a:endParaRPr lang="en-US" sz="1200" dirty="0">
                        <a:solidFill>
                          <a:schemeClr val="bg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effectLst/>
                        </a:rPr>
                        <a:t>4</a:t>
                      </a:r>
                      <a:endParaRPr lang="en-US" sz="1200" dirty="0">
                        <a:solidFill>
                          <a:schemeClr val="bg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effectLst/>
                        </a:rPr>
                        <a:t>3</a:t>
                      </a:r>
                      <a:endParaRPr lang="en-US" sz="1200" dirty="0">
                        <a:solidFill>
                          <a:schemeClr val="bg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effectLst/>
                        </a:rPr>
                        <a:t>2</a:t>
                      </a:r>
                      <a:endParaRPr lang="en-US" sz="1200" dirty="0">
                        <a:solidFill>
                          <a:schemeClr val="bg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200" dirty="0">
                        <a:solidFill>
                          <a:schemeClr val="bg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effectLst/>
                        </a:rPr>
                        <a:t>Total Points</a:t>
                      </a:r>
                      <a:endParaRPr lang="en-US" sz="1200" dirty="0">
                        <a:solidFill>
                          <a:schemeClr val="bg1"/>
                        </a:solidFill>
                        <a:effectLst/>
                        <a:latin typeface="Times New Roman"/>
                        <a:ea typeface="Times New Roman"/>
                      </a:endParaRPr>
                    </a:p>
                  </a:txBody>
                  <a:tcPr marL="68580" marR="68580" marT="0" marB="0"/>
                </a:tc>
              </a:tr>
              <a:tr h="869508">
                <a:tc>
                  <a:txBody>
                    <a:bodyPr/>
                    <a:lstStyle/>
                    <a:p>
                      <a:pPr marL="0" marR="0">
                        <a:spcBef>
                          <a:spcPts val="0"/>
                        </a:spcBef>
                        <a:spcAft>
                          <a:spcPts val="0"/>
                        </a:spcAft>
                      </a:pPr>
                      <a:r>
                        <a:rPr lang="en-US" sz="1200" dirty="0">
                          <a:effectLst/>
                        </a:rPr>
                        <a:t>Organization</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is very organized with well-constructed paragraphs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is organized with well-constructed paragraphs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is organized, but paragraph are not well-constructed</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The information appears to be disorganized</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r>
              <a:tr h="869508">
                <a:tc>
                  <a:txBody>
                    <a:bodyPr/>
                    <a:lstStyle/>
                    <a:p>
                      <a:pPr marL="0" marR="0">
                        <a:spcBef>
                          <a:spcPts val="0"/>
                        </a:spcBef>
                        <a:spcAft>
                          <a:spcPts val="0"/>
                        </a:spcAft>
                      </a:pPr>
                      <a:r>
                        <a:rPr lang="en-US" sz="1200">
                          <a:effectLst/>
                        </a:rPr>
                        <a:t>Quality of Information</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clearly relates to the main topic.  It includes more than two supporting details and/or examples.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clearly relates to the main topic.  It provides one-two supporting details and/or examples.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Information clearly relates to the main topic.  No details and/or examples are given.</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Information has little or nothing to do with the main topic</a:t>
                      </a:r>
                      <a:endParaRPr lang="en-US" sz="1200">
                        <a:effectLst/>
                        <a:latin typeface="Times New Roman"/>
                        <a:ea typeface="Times New Roman"/>
                      </a:endParaRPr>
                    </a:p>
                  </a:txBody>
                  <a:tcPr marL="68580" marR="68580" marT="0" marB="0"/>
                </a:tc>
                <a:tc>
                  <a:txBody>
                    <a:bodyPr/>
                    <a:lstStyle/>
                    <a:p>
                      <a:endParaRPr lang="en-US"/>
                    </a:p>
                  </a:txBody>
                  <a:tcPr/>
                </a:tc>
              </a:tr>
              <a:tr h="869508">
                <a:tc>
                  <a:txBody>
                    <a:bodyPr/>
                    <a:lstStyle/>
                    <a:p>
                      <a:pPr marL="0" marR="0">
                        <a:spcBef>
                          <a:spcPts val="0"/>
                        </a:spcBef>
                        <a:spcAft>
                          <a:spcPts val="0"/>
                        </a:spcAft>
                      </a:pPr>
                      <a:r>
                        <a:rPr lang="en-US" sz="1200" dirty="0">
                          <a:effectLst/>
                        </a:rPr>
                        <a:t>Mechanics</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No grammatical, spelling or punctuation errors.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Almost no grammatical, spelling or punctuation errors.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A few grammatical spelling or punctuation errors.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Many grammatical, spelling or punctuation errors.</a:t>
                      </a:r>
                      <a:endParaRPr lang="en-US" sz="1200" dirty="0">
                        <a:effectLst/>
                        <a:latin typeface="Times New Roman"/>
                        <a:ea typeface="Times New Roman"/>
                      </a:endParaRPr>
                    </a:p>
                  </a:txBody>
                  <a:tcPr marL="68580" marR="68580" marT="0" marB="0"/>
                </a:tc>
                <a:tc>
                  <a:txBody>
                    <a:bodyPr/>
                    <a:lstStyle/>
                    <a:p>
                      <a:endParaRPr lang="en-US"/>
                    </a:p>
                  </a:txBody>
                  <a:tcPr/>
                </a:tc>
              </a:tr>
              <a:tr h="782557">
                <a:tc>
                  <a:txBody>
                    <a:bodyPr/>
                    <a:lstStyle/>
                    <a:p>
                      <a:pPr marL="0" marR="0">
                        <a:spcBef>
                          <a:spcPts val="0"/>
                        </a:spcBef>
                        <a:spcAft>
                          <a:spcPts val="0"/>
                        </a:spcAft>
                      </a:pPr>
                      <a:r>
                        <a:rPr lang="en-US" sz="1200">
                          <a:effectLst/>
                        </a:rPr>
                        <a:t>Biography</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Biography  is neat well explained and shows significant research into the topic</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Biography is neat; explanations are given and show the beginnings of research into the topic.</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Biography is neat, very brief and explanations show very little research into the topic</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Biography is not neat and /or shows no research into the topic.</a:t>
                      </a:r>
                      <a:endParaRPr lang="en-US" sz="1200" dirty="0">
                        <a:effectLst/>
                        <a:latin typeface="Times New Roman"/>
                        <a:ea typeface="Times New Roman"/>
                      </a:endParaRPr>
                    </a:p>
                  </a:txBody>
                  <a:tcPr marL="68580" marR="68580" marT="0" marB="0"/>
                </a:tc>
                <a:tc>
                  <a:txBody>
                    <a:bodyPr/>
                    <a:lstStyle/>
                    <a:p>
                      <a:endParaRPr lang="en-US" dirty="0"/>
                    </a:p>
                  </a:txBody>
                  <a:tcPr/>
                </a:tc>
              </a:tr>
              <a:tr h="1304262">
                <a:tc>
                  <a:txBody>
                    <a:bodyPr/>
                    <a:lstStyle/>
                    <a:p>
                      <a:pPr marL="0" marR="0">
                        <a:spcBef>
                          <a:spcPts val="0"/>
                        </a:spcBef>
                        <a:spcAft>
                          <a:spcPts val="0"/>
                        </a:spcAft>
                      </a:pPr>
                      <a:r>
                        <a:rPr lang="en-US" sz="1200">
                          <a:effectLst/>
                        </a:rPr>
                        <a:t>Oral Communication</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Student spoke loudly, clearly and made eye contact with audience during presentation.  Had excellent command of knowledge</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Student spoke loudly, clearly and made eye contact with audience during presentation.  Had a fair command of knowledge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Students presentation was brief, unclear, failed to make eye contact during presentation. Communicated very little knowledge audience.</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Student’s presentation was distracted and was unable to communicate ideas to audience</a:t>
                      </a:r>
                      <a:endParaRPr lang="en-US" sz="1200" dirty="0">
                        <a:effectLst/>
                        <a:latin typeface="Times New Roman"/>
                        <a:ea typeface="Times New Roman"/>
                      </a:endParaRPr>
                    </a:p>
                  </a:txBody>
                  <a:tcPr marL="68580" marR="68580" marT="0" marB="0"/>
                </a:tc>
                <a:tc>
                  <a:txBody>
                    <a:bodyPr/>
                    <a:lstStyle/>
                    <a:p>
                      <a:endParaRPr lang="en-US" dirty="0"/>
                    </a:p>
                  </a:txBody>
                  <a:tcPr/>
                </a:tc>
              </a:tr>
              <a:tr h="869508">
                <a:tc>
                  <a:txBody>
                    <a:bodyPr/>
                    <a:lstStyle/>
                    <a:p>
                      <a:pPr marL="0" marR="0">
                        <a:spcBef>
                          <a:spcPts val="0"/>
                        </a:spcBef>
                        <a:spcAft>
                          <a:spcPts val="0"/>
                        </a:spcAft>
                      </a:pPr>
                      <a:r>
                        <a:rPr lang="en-US" sz="1200" dirty="0">
                          <a:effectLst/>
                        </a:rPr>
                        <a:t>Time Line</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Timeline  is neat well explained and shows significant research into the topic</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Timeline is neat; explanations are given and show the beginnings of research into the topic</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a:effectLst/>
                        </a:rPr>
                        <a:t>Timeline is neat, very brief and explanations show very little research into the topic</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900" dirty="0">
                          <a:effectLst/>
                        </a:rPr>
                        <a:t>Timeline is not neat and /or shows no research into the topic</a:t>
                      </a:r>
                      <a:endParaRPr lang="en-US" sz="1200" dirty="0">
                        <a:effectLst/>
                        <a:latin typeface="Times New Roman"/>
                        <a:ea typeface="Times New Roman"/>
                      </a:endParaRPr>
                    </a:p>
                  </a:txBody>
                  <a:tcPr marL="68580" marR="68580" marT="0" marB="0"/>
                </a:tc>
                <a:tc>
                  <a:txBody>
                    <a:bodyPr/>
                    <a:lstStyle/>
                    <a:p>
                      <a:endParaRPr lang="en-US" dirty="0"/>
                    </a:p>
                  </a:txBody>
                  <a:tcPr/>
                </a:tc>
              </a:tr>
            </a:tbl>
          </a:graphicData>
        </a:graphic>
      </p:graphicFrame>
    </p:spTree>
    <p:extLst>
      <p:ext uri="{BB962C8B-B14F-4D97-AF65-F5344CB8AC3E}">
        <p14:creationId xmlns:p14="http://schemas.microsoft.com/office/powerpoint/2010/main" val="54839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8229600" cy="914400"/>
          </a:xfrm>
        </p:spPr>
        <p:txBody>
          <a:bodyPr>
            <a:normAutofit fontScale="90000"/>
          </a:bodyPr>
          <a:lstStyle/>
          <a:p>
            <a:pPr lvl="0"/>
            <a:r>
              <a:rPr lang="en-US" dirty="0" smtClean="0"/>
              <a:t>Ames</a:t>
            </a:r>
            <a:br>
              <a:rPr lang="en-US" dirty="0" smtClean="0"/>
            </a:br>
            <a:r>
              <a:rPr lang="en-US" dirty="0" smtClean="0"/>
              <a:t>(1650 BCE)</a:t>
            </a:r>
            <a:r>
              <a:rPr lang="en-US" dirty="0"/>
              <a:t/>
            </a:r>
            <a:br>
              <a:rPr lang="en-US" dirty="0"/>
            </a:br>
            <a:endParaRPr lang="en-US" dirty="0"/>
          </a:p>
        </p:txBody>
      </p:sp>
      <p:sp>
        <p:nvSpPr>
          <p:cNvPr id="5" name="Content Placeholder 4"/>
          <p:cNvSpPr>
            <a:spLocks noGrp="1"/>
          </p:cNvSpPr>
          <p:nvPr>
            <p:ph sz="half" idx="1"/>
          </p:nvPr>
        </p:nvSpPr>
        <p:spPr/>
        <p:txBody>
          <a:bodyPr>
            <a:normAutofit lnSpcReduction="10000"/>
          </a:bodyPr>
          <a:lstStyle/>
          <a:p>
            <a:pPr marL="0" indent="0">
              <a:buNone/>
            </a:pPr>
            <a:r>
              <a:rPr lang="en-US" dirty="0" smtClean="0"/>
              <a:t>Ahmes </a:t>
            </a:r>
            <a:r>
              <a:rPr lang="en-US" dirty="0"/>
              <a:t>was an </a:t>
            </a:r>
            <a:r>
              <a:rPr lang="en-US" dirty="0" smtClean="0"/>
              <a:t>ancient Egyptian scribe. He </a:t>
            </a:r>
            <a:r>
              <a:rPr lang="en-US" dirty="0"/>
              <a:t>wrote the </a:t>
            </a:r>
            <a:r>
              <a:rPr lang="en-US" dirty="0" smtClean="0"/>
              <a:t>Rhind</a:t>
            </a:r>
            <a:r>
              <a:rPr lang="en-US" u="sng" dirty="0" smtClean="0"/>
              <a:t> </a:t>
            </a:r>
            <a:r>
              <a:rPr lang="en-US" dirty="0" smtClean="0"/>
              <a:t>Mathematical Papyrus, </a:t>
            </a:r>
            <a:r>
              <a:rPr lang="en-US" dirty="0"/>
              <a:t>a work of </a:t>
            </a:r>
            <a:r>
              <a:rPr lang="en-US" dirty="0" smtClean="0"/>
              <a:t>Ancient Egyptian mathematics that </a:t>
            </a:r>
            <a:r>
              <a:rPr lang="en-US" dirty="0"/>
              <a:t>dates to approximately 1650 </a:t>
            </a:r>
            <a:r>
              <a:rPr lang="en-US" dirty="0" smtClean="0"/>
              <a:t>BC. </a:t>
            </a:r>
            <a:r>
              <a:rPr lang="en-US" dirty="0"/>
              <a:t>he is the earliest contributor to mathematics whose name is known</a:t>
            </a:r>
            <a:r>
              <a:rPr lang="en-US" dirty="0" smtClean="0"/>
              <a:t>.</a:t>
            </a:r>
            <a:endParaRPr lang="en-US" dirty="0"/>
          </a:p>
          <a:p>
            <a:pPr marL="0" indent="0">
              <a:buNone/>
            </a:pPr>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76800" y="1676400"/>
            <a:ext cx="3501510" cy="469174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07651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Baudhayana</a:t>
            </a:r>
            <a:br>
              <a:rPr lang="en-US" dirty="0" smtClean="0"/>
            </a:br>
            <a:r>
              <a:rPr lang="en-US" dirty="0" smtClean="0"/>
              <a:t>(800 BCE – 740 BCE)</a:t>
            </a:r>
            <a:endParaRPr lang="en-US" dirty="0"/>
          </a:p>
        </p:txBody>
      </p:sp>
      <p:sp>
        <p:nvSpPr>
          <p:cNvPr id="3" name="Content Placeholder 2"/>
          <p:cNvSpPr>
            <a:spLocks noGrp="1"/>
          </p:cNvSpPr>
          <p:nvPr>
            <p:ph sz="half" idx="1"/>
          </p:nvPr>
        </p:nvSpPr>
        <p:spPr>
          <a:xfrm>
            <a:off x="76200" y="1673352"/>
            <a:ext cx="3962400" cy="4498848"/>
          </a:xfrm>
        </p:spPr>
        <p:txBody>
          <a:bodyPr>
            <a:normAutofit fontScale="62500" lnSpcReduction="20000"/>
          </a:bodyPr>
          <a:lstStyle/>
          <a:p>
            <a:pPr marL="0" indent="0">
              <a:buNone/>
            </a:pPr>
            <a:r>
              <a:rPr lang="en-US" dirty="0" smtClean="0"/>
              <a:t>     Possibly the original </a:t>
            </a:r>
            <a:r>
              <a:rPr lang="en-US" dirty="0"/>
              <a:t>founder of Pythagoras theorem is Baudhayana. </a:t>
            </a:r>
            <a:r>
              <a:rPr lang="en-US" dirty="0" smtClean="0"/>
              <a:t>Baudhayana was </a:t>
            </a:r>
            <a:r>
              <a:rPr lang="en-US" dirty="0"/>
              <a:t>an ancient Indian </a:t>
            </a:r>
            <a:r>
              <a:rPr lang="en-US" dirty="0" smtClean="0"/>
              <a:t>mathematician </a:t>
            </a:r>
            <a:r>
              <a:rPr lang="en-US" dirty="0"/>
              <a:t>who gave the geometrical proof of the Pythagoras theorem for </a:t>
            </a:r>
            <a:r>
              <a:rPr lang="en-US" dirty="0" smtClean="0"/>
              <a:t>a right triangle</a:t>
            </a:r>
            <a:r>
              <a:rPr lang="en-US" dirty="0"/>
              <a:t>. </a:t>
            </a:r>
            <a:r>
              <a:rPr lang="en-US" dirty="0" smtClean="0"/>
              <a:t>He </a:t>
            </a:r>
            <a:r>
              <a:rPr lang="en-US" dirty="0"/>
              <a:t>is also known </a:t>
            </a:r>
            <a:r>
              <a:rPr lang="en-US" dirty="0" smtClean="0"/>
              <a:t>for calculating </a:t>
            </a:r>
            <a:r>
              <a:rPr lang="en-US" dirty="0"/>
              <a:t>the value of pi </a:t>
            </a:r>
            <a:r>
              <a:rPr lang="en-US" dirty="0" smtClean="0"/>
              <a:t>with some  degree </a:t>
            </a:r>
            <a:r>
              <a:rPr lang="en-US" dirty="0"/>
              <a:t>of precision. </a:t>
            </a:r>
            <a:r>
              <a:rPr lang="en-US" dirty="0" smtClean="0"/>
              <a:t>Baudhayana lived and worked </a:t>
            </a:r>
            <a:r>
              <a:rPr lang="en-US" dirty="0"/>
              <a:t>centuries before the Pythagoras was even born has the earliest account of Pythagoras theorem</a:t>
            </a:r>
            <a:r>
              <a:rPr lang="en-US" dirty="0" smtClean="0"/>
              <a:t>. In addition Baudhayana not </a:t>
            </a:r>
            <a:r>
              <a:rPr lang="en-US" dirty="0"/>
              <a:t>only proved </a:t>
            </a:r>
            <a:r>
              <a:rPr lang="en-US" dirty="0" smtClean="0"/>
              <a:t>the theorem </a:t>
            </a:r>
            <a:r>
              <a:rPr lang="en-US" dirty="0"/>
              <a:t>but also gave a</a:t>
            </a:r>
            <a:r>
              <a:rPr lang="en-US" dirty="0" smtClean="0"/>
              <a:t> </a:t>
            </a:r>
            <a:r>
              <a:rPr lang="en-US" dirty="0"/>
              <a:t>series of algebraic triplets commonly known as Pythagoras triplets. </a:t>
            </a:r>
            <a:br>
              <a:rPr lang="en-US" dirty="0"/>
            </a:b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38600" y="1676400"/>
            <a:ext cx="4807805" cy="3581400"/>
          </a:xfrm>
        </p:spPr>
      </p:pic>
    </p:spTree>
    <p:extLst>
      <p:ext uri="{BB962C8B-B14F-4D97-AF65-F5344CB8AC3E}">
        <p14:creationId xmlns:p14="http://schemas.microsoft.com/office/powerpoint/2010/main" val="4250570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Pythagoras</a:t>
            </a:r>
            <a:r>
              <a:rPr lang="en-US" dirty="0"/>
              <a:t/>
            </a:r>
            <a:br>
              <a:rPr lang="en-US" dirty="0"/>
            </a:br>
            <a:r>
              <a:rPr lang="en-US" dirty="0" smtClean="0"/>
              <a:t>(570 BCE - </a:t>
            </a:r>
            <a:r>
              <a:rPr lang="en-US" dirty="0"/>
              <a:t>495 </a:t>
            </a:r>
            <a:r>
              <a:rPr lang="en-US" dirty="0" smtClean="0"/>
              <a:t>BCE)</a:t>
            </a:r>
            <a:endParaRPr lang="en-US" dirty="0"/>
          </a:p>
        </p:txBody>
      </p:sp>
      <p:sp>
        <p:nvSpPr>
          <p:cNvPr id="4" name="Content Placeholder 3"/>
          <p:cNvSpPr>
            <a:spLocks noGrp="1"/>
          </p:cNvSpPr>
          <p:nvPr>
            <p:ph sz="half" idx="2"/>
          </p:nvPr>
        </p:nvSpPr>
        <p:spPr/>
        <p:txBody>
          <a:bodyPr>
            <a:normAutofit fontScale="70000" lnSpcReduction="20000"/>
          </a:bodyPr>
          <a:lstStyle/>
          <a:p>
            <a:pPr marL="0" indent="0">
              <a:buNone/>
            </a:pPr>
            <a:r>
              <a:rPr lang="en-US" dirty="0"/>
              <a:t>Pythagoras of Samos was Greek mathematician. He is considered by some to be one of the first great mathematicians. He founded the Pythagorean cults, who were the first group of people to actively study and advance mathematics.  He is also credited with the Pythagorean Theorem. However, some sources say that it was Baudhayana, who lived some 300 years earlier in India.  </a:t>
            </a:r>
            <a:r>
              <a:rPr lang="en-US" dirty="0" smtClean="0"/>
              <a:t>Nonetheless he </a:t>
            </a:r>
            <a:r>
              <a:rPr lang="en-US" dirty="0"/>
              <a:t>can still be called one of the founding members of modern mathematics</a:t>
            </a:r>
          </a:p>
          <a:p>
            <a:endParaRPr lang="en-US"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3291775" cy="41071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90070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Aristarchus of Samos </a:t>
            </a:r>
            <a:r>
              <a:rPr lang="en-US" dirty="0"/>
              <a:t/>
            </a:r>
            <a:br>
              <a:rPr lang="en-US" dirty="0"/>
            </a:br>
            <a:r>
              <a:rPr lang="en-US" dirty="0" smtClean="0"/>
              <a:t>(310 BCE - 230 BCE)</a:t>
            </a:r>
            <a:endParaRPr lang="en-US" dirty="0"/>
          </a:p>
        </p:txBody>
      </p:sp>
      <p:sp>
        <p:nvSpPr>
          <p:cNvPr id="3" name="Content Placeholder 2"/>
          <p:cNvSpPr>
            <a:spLocks noGrp="1"/>
          </p:cNvSpPr>
          <p:nvPr>
            <p:ph sz="half" idx="1"/>
          </p:nvPr>
        </p:nvSpPr>
        <p:spPr>
          <a:xfrm>
            <a:off x="4343400" y="1676400"/>
            <a:ext cx="4038600" cy="4718304"/>
          </a:xfrm>
        </p:spPr>
        <p:txBody>
          <a:bodyPr>
            <a:normAutofit fontScale="92500" lnSpcReduction="20000"/>
          </a:bodyPr>
          <a:lstStyle/>
          <a:p>
            <a:pPr marL="0" indent="0">
              <a:buNone/>
            </a:pPr>
            <a:r>
              <a:rPr lang="en-US" dirty="0"/>
              <a:t>Aristarchus was an ancient Greek astronomer and mathematician who presented the first known model that placed the Sun or “central fire” at the center of the known universe with the Earth revolving around it.   His astronomical ideas were often rejected in favor of the geocentric theories of Aristotle and Ptolemy.</a:t>
            </a:r>
          </a:p>
          <a:p>
            <a:pPr marL="0" indent="0">
              <a:buNone/>
            </a:pPr>
            <a:r>
              <a:rPr lang="en-US" dirty="0"/>
              <a:t> </a:t>
            </a:r>
          </a:p>
          <a:p>
            <a:endParaRPr lang="en-US"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4114800" cy="206096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5586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Euclid</a:t>
            </a:r>
            <a:br>
              <a:rPr lang="en-US" dirty="0" smtClean="0"/>
            </a:br>
            <a:r>
              <a:rPr lang="en-US" dirty="0" smtClean="0"/>
              <a:t>(300 BCE  - 275 BCE)</a:t>
            </a:r>
            <a:endParaRPr lang="en-US" dirty="0"/>
          </a:p>
        </p:txBody>
      </p:sp>
      <p:sp>
        <p:nvSpPr>
          <p:cNvPr id="3" name="Content Placeholder 2"/>
          <p:cNvSpPr>
            <a:spLocks noGrp="1"/>
          </p:cNvSpPr>
          <p:nvPr>
            <p:ph sz="half" idx="1"/>
          </p:nvPr>
        </p:nvSpPr>
        <p:spPr/>
        <p:txBody>
          <a:bodyPr>
            <a:normAutofit fontScale="85000" lnSpcReduction="10000"/>
          </a:bodyPr>
          <a:lstStyle/>
          <a:p>
            <a:pPr marL="0" indent="0">
              <a:buNone/>
            </a:pPr>
            <a:r>
              <a:rPr lang="en-US" dirty="0"/>
              <a:t>Living around 300BC, he is considered the Father of Geometry. His book, Elements, is one the greatest mathematical works in history. Unfortunately, little is known about his life, and what exists was written long after his presumed death. Euclid is credited with the use of logical proofs for theorems and conjectures. His ideas are still used today.</a:t>
            </a:r>
          </a:p>
          <a:p>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1752600"/>
            <a:ext cx="3352800" cy="401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68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Archimedes</a:t>
            </a:r>
            <a:r>
              <a:rPr lang="en-US" dirty="0"/>
              <a:t/>
            </a:r>
            <a:br>
              <a:rPr lang="en-US" dirty="0"/>
            </a:br>
            <a:r>
              <a:rPr lang="en-US" dirty="0" smtClean="0"/>
              <a:t>(287 </a:t>
            </a:r>
            <a:r>
              <a:rPr lang="en-US" dirty="0"/>
              <a:t>BC –  212 </a:t>
            </a:r>
            <a:r>
              <a:rPr lang="en-US" dirty="0" smtClean="0"/>
              <a:t>BC)</a:t>
            </a:r>
            <a:endParaRPr lang="en-US" dirty="0"/>
          </a:p>
        </p:txBody>
      </p:sp>
      <p:sp>
        <p:nvSpPr>
          <p:cNvPr id="3" name="Content Placeholder 2"/>
          <p:cNvSpPr>
            <a:spLocks noGrp="1"/>
          </p:cNvSpPr>
          <p:nvPr>
            <p:ph sz="half" idx="1"/>
          </p:nvPr>
        </p:nvSpPr>
        <p:spPr/>
        <p:txBody>
          <a:bodyPr>
            <a:normAutofit fontScale="55000" lnSpcReduction="20000"/>
          </a:bodyPr>
          <a:lstStyle/>
          <a:p>
            <a:pPr marL="0" indent="0" algn="just">
              <a:buNone/>
            </a:pPr>
            <a:r>
              <a:rPr lang="en-US" dirty="0"/>
              <a:t> </a:t>
            </a:r>
            <a:r>
              <a:rPr lang="en-US" dirty="0" smtClean="0"/>
              <a:t>    Archimedes </a:t>
            </a:r>
            <a:r>
              <a:rPr lang="en-US" dirty="0"/>
              <a:t>was an ancient Greek mathematician, physicist, engineer, inventor, and astronomer. He was one of the greatest minds in antiquity. Archimedes had great demonstrations of the lever and designed many machines.  Modern experiments have tested claims that Archimedes designed machines capable of lifting attacking ships out of the water and setting ships on fire using an array of mirrors. He also created the Archimedes screw, a type of water pump that is still in use today.</a:t>
            </a:r>
          </a:p>
          <a:p>
            <a:pPr marL="0" indent="0" algn="just">
              <a:buNone/>
            </a:pPr>
            <a:r>
              <a:rPr lang="en-US" dirty="0" smtClean="0"/>
              <a:t>     Archimedes </a:t>
            </a:r>
            <a:r>
              <a:rPr lang="en-US" dirty="0"/>
              <a:t>died during the Siege of Syracuse when he was killed by a Roman soldier despite orders that he should not be harmed.  At the top of his tomb was a formula that proved that a sphere has two thirds of the volume and surface area of a cylinder.  </a:t>
            </a:r>
          </a:p>
          <a:p>
            <a:pPr marL="0" indent="0" algn="just">
              <a:buNone/>
            </a:pP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914400"/>
            <a:ext cx="3654553" cy="5029200"/>
          </a:xfrm>
        </p:spPr>
      </p:pic>
    </p:spTree>
    <p:extLst>
      <p:ext uri="{BB962C8B-B14F-4D97-AF65-F5344CB8AC3E}">
        <p14:creationId xmlns:p14="http://schemas.microsoft.com/office/powerpoint/2010/main" val="34910519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318</TotalTime>
  <Words>1575</Words>
  <Application>Microsoft Office PowerPoint</Application>
  <PresentationFormat>On-screen Show (4:3)</PresentationFormat>
  <Paragraphs>133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Clarity</vt:lpstr>
      <vt:lpstr>PowerPoint Presentation</vt:lpstr>
      <vt:lpstr>Mathematics Biography Project – Grading Rubric</vt:lpstr>
      <vt:lpstr>PowerPoint Presentation</vt:lpstr>
      <vt:lpstr>Ames (1650 BCE) </vt:lpstr>
      <vt:lpstr>Baudhayana (800 BCE – 740 BCE)</vt:lpstr>
      <vt:lpstr>Pythagoras (570 BCE - 495 BCE)</vt:lpstr>
      <vt:lpstr>Aristarchus of Samos  (310 BCE - 230 BCE)</vt:lpstr>
      <vt:lpstr>Euclid (300 BCE  - 275 BCE)</vt:lpstr>
      <vt:lpstr>Archimedes (287 BC –  212 BC)</vt:lpstr>
      <vt:lpstr>PowerPoint Presentation</vt:lpstr>
      <vt:lpstr>Eratosthenes of Cyrene (276 BCE – 195 BCE) </vt:lpstr>
      <vt:lpstr>Ptolemy (90 BCE – 170 BCE) </vt:lpstr>
      <vt:lpstr>Hypatia of Alexandria (370 – 405) </vt:lpstr>
      <vt:lpstr>Brahmgaupta (597 – 668) </vt:lpstr>
      <vt:lpstr>Al Khwarizmi (780 – 850)  </vt:lpstr>
      <vt:lpstr>Fibonacci  (1170 – 1250) </vt:lpstr>
      <vt:lpstr>Leonardo Da Vinci (April 15, 1452 – May 2, 1519)</vt:lpstr>
      <vt:lpstr>Nicolaus Copernicus  (February 19, 1473 - May 24, 1543) </vt:lpstr>
      <vt:lpstr>Viete (1540 </vt:lpstr>
      <vt:lpstr>Brahe  (1546 </vt:lpstr>
      <vt:lpstr>Bruno  (1548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 project prealg slides</dc:title>
  <dc:creator>Kevin Shelley</dc:creator>
  <cp:lastModifiedBy>Mommy and Daddy</cp:lastModifiedBy>
  <cp:revision>37</cp:revision>
  <dcterms:created xsi:type="dcterms:W3CDTF">2015-01-12T19:29:17Z</dcterms:created>
  <dcterms:modified xsi:type="dcterms:W3CDTF">2017-08-29T18:30:26Z</dcterms:modified>
</cp:coreProperties>
</file>