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1" r:id="rId4"/>
    <p:sldId id="272" r:id="rId5"/>
    <p:sldId id="273" r:id="rId6"/>
    <p:sldId id="274" r:id="rId7"/>
    <p:sldId id="275" r:id="rId8"/>
    <p:sldId id="317" r:id="rId9"/>
    <p:sldId id="318" r:id="rId10"/>
    <p:sldId id="319" r:id="rId11"/>
    <p:sldId id="276" r:id="rId12"/>
    <p:sldId id="277" r:id="rId13"/>
    <p:sldId id="278" r:id="rId14"/>
    <p:sldId id="279" r:id="rId15"/>
    <p:sldId id="280" r:id="rId16"/>
    <p:sldId id="282" r:id="rId17"/>
    <p:sldId id="283" r:id="rId18"/>
    <p:sldId id="284" r:id="rId19"/>
    <p:sldId id="263" r:id="rId20"/>
    <p:sldId id="267" r:id="rId21"/>
    <p:sldId id="266" r:id="rId22"/>
    <p:sldId id="268" r:id="rId23"/>
    <p:sldId id="269" r:id="rId24"/>
    <p:sldId id="264" r:id="rId25"/>
    <p:sldId id="270" r:id="rId26"/>
    <p:sldId id="259" r:id="rId27"/>
    <p:sldId id="260" r:id="rId28"/>
    <p:sldId id="309" r:id="rId29"/>
    <p:sldId id="310" r:id="rId30"/>
    <p:sldId id="290" r:id="rId31"/>
    <p:sldId id="286" r:id="rId32"/>
    <p:sldId id="292" r:id="rId33"/>
    <p:sldId id="294" r:id="rId34"/>
    <p:sldId id="297" r:id="rId35"/>
    <p:sldId id="298" r:id="rId36"/>
    <p:sldId id="299" r:id="rId37"/>
    <p:sldId id="302" r:id="rId38"/>
    <p:sldId id="307" r:id="rId39"/>
    <p:sldId id="321" r:id="rId40"/>
    <p:sldId id="303" r:id="rId41"/>
    <p:sldId id="281" r:id="rId42"/>
    <p:sldId id="304" r:id="rId43"/>
    <p:sldId id="305" r:id="rId44"/>
    <p:sldId id="306" r:id="rId45"/>
    <p:sldId id="311" r:id="rId46"/>
    <p:sldId id="316" r:id="rId47"/>
    <p:sldId id="312" r:id="rId48"/>
    <p:sldId id="313" r:id="rId49"/>
    <p:sldId id="31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39" autoAdjust="0"/>
  </p:normalViewPr>
  <p:slideViewPr>
    <p:cSldViewPr>
      <p:cViewPr varScale="1">
        <p:scale>
          <a:sx n="78" d="100"/>
          <a:sy n="78" d="100"/>
        </p:scale>
        <p:origin x="-2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F8FAC28A-C295-4ADD-A8AE-F1EB386296BE}" type="datetimeFigureOut">
              <a:rPr lang="en-US" smtClean="0"/>
              <a:t>5/14/2015</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0B48E50E-465B-4677-AA38-2C76BA100CBE}"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F8FAC28A-C295-4ADD-A8AE-F1EB386296BE}" type="datetimeFigureOut">
              <a:rPr lang="en-US" smtClean="0"/>
              <a:t>5/14/2015</a:t>
            </a:fld>
            <a:endParaRPr lang="en-US"/>
          </a:p>
        </p:txBody>
      </p:sp>
      <p:sp>
        <p:nvSpPr>
          <p:cNvPr id="14" name="Slide Number Placeholder 13"/>
          <p:cNvSpPr>
            <a:spLocks noGrp="1"/>
          </p:cNvSpPr>
          <p:nvPr>
            <p:ph type="sldNum" sz="quarter" idx="11"/>
          </p:nvPr>
        </p:nvSpPr>
        <p:spPr/>
        <p:txBody>
          <a:bodyPr/>
          <a:lstStyle/>
          <a:p>
            <a:fld id="{0B48E50E-465B-4677-AA38-2C76BA100CBE}"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F8FAC28A-C295-4ADD-A8AE-F1EB386296BE}" type="datetimeFigureOut">
              <a:rPr lang="en-US" smtClean="0"/>
              <a:t>5/14/2015</a:t>
            </a:fld>
            <a:endParaRPr lang="en-US"/>
          </a:p>
        </p:txBody>
      </p:sp>
      <p:sp>
        <p:nvSpPr>
          <p:cNvPr id="14" name="Slide Number Placeholder 13"/>
          <p:cNvSpPr>
            <a:spLocks noGrp="1"/>
          </p:cNvSpPr>
          <p:nvPr>
            <p:ph type="sldNum" sz="quarter" idx="11"/>
          </p:nvPr>
        </p:nvSpPr>
        <p:spPr/>
        <p:txBody>
          <a:bodyPr/>
          <a:lstStyle/>
          <a:p>
            <a:fld id="{0B48E50E-465B-4677-AA38-2C76BA100CBE}"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F8FAC28A-C295-4ADD-A8AE-F1EB386296BE}" type="datetimeFigureOut">
              <a:rPr lang="en-US" smtClean="0"/>
              <a:t>5/14/2015</a:t>
            </a:fld>
            <a:endParaRPr lang="en-US"/>
          </a:p>
        </p:txBody>
      </p:sp>
      <p:sp>
        <p:nvSpPr>
          <p:cNvPr id="11" name="Slide Number Placeholder 10"/>
          <p:cNvSpPr>
            <a:spLocks noGrp="1"/>
          </p:cNvSpPr>
          <p:nvPr>
            <p:ph type="sldNum" sz="quarter" idx="11"/>
          </p:nvPr>
        </p:nvSpPr>
        <p:spPr/>
        <p:txBody>
          <a:bodyPr/>
          <a:lstStyle/>
          <a:p>
            <a:fld id="{0B48E50E-465B-4677-AA38-2C76BA100CBE}"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F8FAC28A-C295-4ADD-A8AE-F1EB386296BE}" type="datetimeFigureOut">
              <a:rPr lang="en-US" smtClean="0"/>
              <a:t>5/14/2015</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0B48E50E-465B-4677-AA38-2C76BA100CBE}"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F8FAC28A-C295-4ADD-A8AE-F1EB386296BE}" type="datetimeFigureOut">
              <a:rPr lang="en-US" smtClean="0"/>
              <a:t>5/14/2015</a:t>
            </a:fld>
            <a:endParaRPr lang="en-US"/>
          </a:p>
        </p:txBody>
      </p:sp>
      <p:sp>
        <p:nvSpPr>
          <p:cNvPr id="13" name="Slide Number Placeholder 12"/>
          <p:cNvSpPr>
            <a:spLocks noGrp="1"/>
          </p:cNvSpPr>
          <p:nvPr>
            <p:ph type="sldNum" sz="quarter" idx="11"/>
          </p:nvPr>
        </p:nvSpPr>
        <p:spPr/>
        <p:txBody>
          <a:bodyPr/>
          <a:lstStyle/>
          <a:p>
            <a:fld id="{0B48E50E-465B-4677-AA38-2C76BA100CBE}"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F8FAC28A-C295-4ADD-A8AE-F1EB386296BE}" type="datetimeFigureOut">
              <a:rPr lang="en-US" smtClean="0"/>
              <a:t>5/14/2015</a:t>
            </a:fld>
            <a:endParaRPr lang="en-US"/>
          </a:p>
        </p:txBody>
      </p:sp>
      <p:sp>
        <p:nvSpPr>
          <p:cNvPr id="14" name="Slide Number Placeholder 13"/>
          <p:cNvSpPr>
            <a:spLocks noGrp="1"/>
          </p:cNvSpPr>
          <p:nvPr>
            <p:ph type="sldNum" sz="quarter" idx="11"/>
          </p:nvPr>
        </p:nvSpPr>
        <p:spPr/>
        <p:txBody>
          <a:bodyPr/>
          <a:lstStyle/>
          <a:p>
            <a:fld id="{0B48E50E-465B-4677-AA38-2C76BA100CBE}"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F8FAC28A-C295-4ADD-A8AE-F1EB386296BE}" type="datetimeFigureOut">
              <a:rPr lang="en-US" smtClean="0"/>
              <a:t>5/14/2015</a:t>
            </a:fld>
            <a:endParaRPr lang="en-US"/>
          </a:p>
        </p:txBody>
      </p:sp>
      <p:sp>
        <p:nvSpPr>
          <p:cNvPr id="10" name="Slide Number Placeholder 9"/>
          <p:cNvSpPr>
            <a:spLocks noGrp="1"/>
          </p:cNvSpPr>
          <p:nvPr>
            <p:ph type="sldNum" sz="quarter" idx="11"/>
          </p:nvPr>
        </p:nvSpPr>
        <p:spPr/>
        <p:txBody>
          <a:bodyPr/>
          <a:lstStyle/>
          <a:p>
            <a:fld id="{0B48E50E-465B-4677-AA38-2C76BA100CBE}"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8FAC28A-C295-4ADD-A8AE-F1EB386296BE}" type="datetimeFigureOut">
              <a:rPr lang="en-US" smtClean="0"/>
              <a:t>5/14/2015</a:t>
            </a:fld>
            <a:endParaRPr lang="en-US"/>
          </a:p>
        </p:txBody>
      </p:sp>
      <p:sp>
        <p:nvSpPr>
          <p:cNvPr id="9" name="Slide Number Placeholder 8"/>
          <p:cNvSpPr>
            <a:spLocks noGrp="1"/>
          </p:cNvSpPr>
          <p:nvPr>
            <p:ph type="sldNum" sz="quarter" idx="11"/>
          </p:nvPr>
        </p:nvSpPr>
        <p:spPr/>
        <p:txBody>
          <a:bodyPr/>
          <a:lstStyle/>
          <a:p>
            <a:fld id="{0B48E50E-465B-4677-AA38-2C76BA100CB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F8FAC28A-C295-4ADD-A8AE-F1EB386296BE}" type="datetimeFigureOut">
              <a:rPr lang="en-US" smtClean="0"/>
              <a:t>5/14/2015</a:t>
            </a:fld>
            <a:endParaRPr lang="en-US"/>
          </a:p>
        </p:txBody>
      </p:sp>
      <p:sp>
        <p:nvSpPr>
          <p:cNvPr id="16" name="Slide Number Placeholder 15"/>
          <p:cNvSpPr>
            <a:spLocks noGrp="1"/>
          </p:cNvSpPr>
          <p:nvPr>
            <p:ph type="sldNum" sz="quarter" idx="11"/>
          </p:nvPr>
        </p:nvSpPr>
        <p:spPr/>
        <p:txBody>
          <a:bodyPr/>
          <a:lstStyle/>
          <a:p>
            <a:fld id="{0B48E50E-465B-4677-AA38-2C76BA100CBE}"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F8FAC28A-C295-4ADD-A8AE-F1EB386296BE}" type="datetimeFigureOut">
              <a:rPr lang="en-US" smtClean="0"/>
              <a:t>5/14/2015</a:t>
            </a:fld>
            <a:endParaRPr lang="en-US"/>
          </a:p>
        </p:txBody>
      </p:sp>
      <p:sp>
        <p:nvSpPr>
          <p:cNvPr id="17" name="Slide Number Placeholder 16"/>
          <p:cNvSpPr>
            <a:spLocks noGrp="1"/>
          </p:cNvSpPr>
          <p:nvPr>
            <p:ph type="sldNum" sz="quarter" idx="11"/>
          </p:nvPr>
        </p:nvSpPr>
        <p:spPr/>
        <p:txBody>
          <a:bodyPr/>
          <a:lstStyle/>
          <a:p>
            <a:fld id="{0B48E50E-465B-4677-AA38-2C76BA100CBE}"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0B48E50E-465B-4677-AA38-2C76BA100CBE}"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F8FAC28A-C295-4ADD-A8AE-F1EB386296BE}" type="datetimeFigureOut">
              <a:rPr lang="en-US" smtClean="0"/>
              <a:t>5/14/2015</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8.xml"/><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p:txBody>
          <a:bodyPr/>
          <a:lstStyle/>
          <a:p>
            <a:r>
              <a:rPr lang="en-US" dirty="0" smtClean="0"/>
              <a:t>The </a:t>
            </a:r>
            <a:r>
              <a:rPr lang="en-US" smtClean="0"/>
              <a:t>Bridge Project</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13" y="1752600"/>
            <a:ext cx="6569781" cy="4953000"/>
          </a:xfrm>
          <a:prstGeom prst="rect">
            <a:avLst/>
          </a:prstGeom>
        </p:spPr>
      </p:pic>
      <p:sp>
        <p:nvSpPr>
          <p:cNvPr id="5" name="TextBox 4"/>
          <p:cNvSpPr txBox="1"/>
          <p:nvPr/>
        </p:nvSpPr>
        <p:spPr>
          <a:xfrm>
            <a:off x="362539" y="1107385"/>
            <a:ext cx="6324600" cy="646331"/>
          </a:xfrm>
          <a:prstGeom prst="rect">
            <a:avLst/>
          </a:prstGeom>
          <a:noFill/>
        </p:spPr>
        <p:txBody>
          <a:bodyPr wrap="square" rtlCol="0">
            <a:spAutoFit/>
          </a:bodyPr>
          <a:lstStyle/>
          <a:p>
            <a:pPr algn="r"/>
            <a:r>
              <a:rPr lang="en-US" sz="3600" dirty="0" smtClean="0"/>
              <a:t>The Bridge Project</a:t>
            </a:r>
            <a:endParaRPr lang="en-US" sz="3600" dirty="0"/>
          </a:p>
        </p:txBody>
      </p:sp>
    </p:spTree>
    <p:extLst>
      <p:ext uri="{BB962C8B-B14F-4D97-AF65-F5344CB8AC3E}">
        <p14:creationId xmlns:p14="http://schemas.microsoft.com/office/powerpoint/2010/main" val="1667778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52400"/>
            <a:ext cx="4800600" cy="6400800"/>
          </a:xfrm>
          <a:prstGeom prst="rect">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49157"/>
            <a:ext cx="3086100" cy="4114800"/>
          </a:xfrm>
          <a:prstGeom prst="rect">
            <a:avLst/>
          </a:prstGeom>
          <a:ln>
            <a:noFill/>
          </a:ln>
          <a:effectLst>
            <a:softEdge rad="112500"/>
          </a:effectLst>
        </p:spPr>
      </p:pic>
    </p:spTree>
    <p:extLst>
      <p:ext uri="{BB962C8B-B14F-4D97-AF65-F5344CB8AC3E}">
        <p14:creationId xmlns:p14="http://schemas.microsoft.com/office/powerpoint/2010/main" val="1801714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6019800" cy="609600"/>
          </a:xfrm>
        </p:spPr>
        <p:txBody>
          <a:bodyPr>
            <a:normAutofit/>
          </a:bodyPr>
          <a:lstStyle/>
          <a:p>
            <a:r>
              <a:rPr lang="en-US" dirty="0" smtClean="0"/>
              <a:t> Truss Bridge</a:t>
            </a:r>
            <a:endParaRPr lang="en-US" dirty="0"/>
          </a:p>
        </p:txBody>
      </p:sp>
      <p:sp>
        <p:nvSpPr>
          <p:cNvPr id="3" name="Text Placeholder 2"/>
          <p:cNvSpPr>
            <a:spLocks noGrp="1"/>
          </p:cNvSpPr>
          <p:nvPr>
            <p:ph type="body" sz="quarter" idx="13"/>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81200"/>
            <a:ext cx="6096000" cy="4474464"/>
          </a:xfrm>
          <a:prstGeom prst="rect">
            <a:avLst/>
          </a:prstGeom>
        </p:spPr>
      </p:pic>
    </p:spTree>
    <p:extLst>
      <p:ext uri="{BB962C8B-B14F-4D97-AF65-F5344CB8AC3E}">
        <p14:creationId xmlns:p14="http://schemas.microsoft.com/office/powerpoint/2010/main" val="706204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2400"/>
            <a:ext cx="7924800" cy="2667000"/>
          </a:xfrm>
        </p:spPr>
        <p:txBody>
          <a:bodyPr>
            <a:normAutofit/>
          </a:bodyPr>
          <a:lstStyle/>
          <a:p>
            <a:pPr algn="l"/>
            <a:r>
              <a:rPr lang="en-US" sz="3200" dirty="0"/>
              <a:t>A </a:t>
            </a:r>
            <a:r>
              <a:rPr lang="en-US" sz="3200" b="1" dirty="0"/>
              <a:t>truss bridge </a:t>
            </a:r>
            <a:r>
              <a:rPr lang="en-US" sz="3200" dirty="0"/>
              <a:t>is a triangulated structure based on the </a:t>
            </a:r>
            <a:r>
              <a:rPr lang="en-US" sz="3200" dirty="0" smtClean="0"/>
              <a:t>idea </a:t>
            </a:r>
            <a:r>
              <a:rPr lang="en-US" sz="3200" dirty="0"/>
              <a:t>that all loads can be carried by simple tension and compression members.</a:t>
            </a:r>
            <a:br>
              <a:rPr lang="en-US" sz="3200" dirty="0"/>
            </a:br>
            <a:endParaRPr lang="en-US"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57200"/>
            <a:ext cx="7848600" cy="3788458"/>
          </a:xfrm>
        </p:spPr>
      </p:pic>
      <p:sp>
        <p:nvSpPr>
          <p:cNvPr id="4" name="Text Placeholder 3"/>
          <p:cNvSpPr>
            <a:spLocks noGrp="1"/>
          </p:cNvSpPr>
          <p:nvPr>
            <p:ph type="body" sz="half" idx="2"/>
          </p:nvPr>
        </p:nvSpPr>
        <p:spPr>
          <a:xfrm>
            <a:off x="533400" y="3810000"/>
            <a:ext cx="2590800" cy="533400"/>
          </a:xfrm>
        </p:spPr>
        <p:txBody>
          <a:bodyPr/>
          <a:lstStyle/>
          <a:p>
            <a:endParaRPr lang="en-US" dirty="0"/>
          </a:p>
        </p:txBody>
      </p:sp>
    </p:spTree>
    <p:extLst>
      <p:ext uri="{BB962C8B-B14F-4D97-AF65-F5344CB8AC3E}">
        <p14:creationId xmlns:p14="http://schemas.microsoft.com/office/powerpoint/2010/main" val="3240016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248400" cy="609600"/>
          </a:xfrm>
        </p:spPr>
        <p:txBody>
          <a:bodyPr/>
          <a:lstStyle/>
          <a:p>
            <a:r>
              <a:rPr lang="en-US" dirty="0" smtClean="0"/>
              <a:t>Cantilever Bridge</a:t>
            </a:r>
            <a:endParaRPr lang="en-US" dirty="0"/>
          </a:p>
        </p:txBody>
      </p:sp>
      <p:sp>
        <p:nvSpPr>
          <p:cNvPr id="3" name="Text Placeholder 2"/>
          <p:cNvSpPr>
            <a:spLocks noGrp="1"/>
          </p:cNvSpPr>
          <p:nvPr>
            <p:ph type="body" sz="quarter" idx="13"/>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618" y="1219200"/>
            <a:ext cx="6573982" cy="5259186"/>
          </a:xfrm>
          <a:prstGeom prst="rect">
            <a:avLst/>
          </a:prstGeom>
        </p:spPr>
      </p:pic>
    </p:spTree>
    <p:extLst>
      <p:ext uri="{BB962C8B-B14F-4D97-AF65-F5344CB8AC3E}">
        <p14:creationId xmlns:p14="http://schemas.microsoft.com/office/powerpoint/2010/main" val="645435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533400"/>
            <a:ext cx="2667000" cy="3657600"/>
          </a:xfrm>
        </p:spPr>
        <p:txBody>
          <a:bodyPr>
            <a:normAutofit/>
          </a:bodyPr>
          <a:lstStyle/>
          <a:p>
            <a:pPr algn="l"/>
            <a:r>
              <a:rPr lang="en-US" dirty="0" smtClean="0"/>
              <a:t>A cantilever bridge is a projecting structure supported only at one end, much like a shelf bracket or a diving board.  A good example of this bridge type is the Pulaski Skyway in Kearney, NJ.</a:t>
            </a:r>
            <a:br>
              <a:rPr lang="en-US" dirty="0" smtClean="0"/>
            </a:b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1" y="304800"/>
            <a:ext cx="5791200" cy="4280058"/>
          </a:xfrm>
        </p:spPr>
      </p:pic>
      <p:sp>
        <p:nvSpPr>
          <p:cNvPr id="4" name="Text Placeholder 3"/>
          <p:cNvSpPr>
            <a:spLocks noGrp="1"/>
          </p:cNvSpPr>
          <p:nvPr>
            <p:ph type="body" sz="half" idx="2"/>
          </p:nvPr>
        </p:nvSpPr>
        <p:spPr>
          <a:xfrm>
            <a:off x="5486400" y="4267200"/>
            <a:ext cx="2209800" cy="2362200"/>
          </a:xfrm>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4468238"/>
            <a:ext cx="4572000" cy="2237362"/>
          </a:xfrm>
          <a:prstGeom prst="rect">
            <a:avLst/>
          </a:prstGeom>
          <a:ln>
            <a:noFill/>
          </a:ln>
          <a:effectLst>
            <a:softEdge rad="112500"/>
          </a:effectLst>
        </p:spPr>
      </p:pic>
    </p:spTree>
    <p:extLst>
      <p:ext uri="{BB962C8B-B14F-4D97-AF65-F5344CB8AC3E}">
        <p14:creationId xmlns:p14="http://schemas.microsoft.com/office/powerpoint/2010/main" val="2408934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52600"/>
            <a:ext cx="6303947" cy="533400"/>
          </a:xfrm>
        </p:spPr>
        <p:txBody>
          <a:bodyPr>
            <a:normAutofit/>
          </a:bodyPr>
          <a:lstStyle/>
          <a:p>
            <a:r>
              <a:rPr lang="en-US" dirty="0" smtClean="0"/>
              <a:t>Cable-Stayed Bridge</a:t>
            </a:r>
            <a:endParaRPr lang="en-US" dirty="0"/>
          </a:p>
        </p:txBody>
      </p:sp>
      <p:sp>
        <p:nvSpPr>
          <p:cNvPr id="3" name="Text Placeholder 2"/>
          <p:cNvSpPr>
            <a:spLocks noGrp="1"/>
          </p:cNvSpPr>
          <p:nvPr>
            <p:ph type="body" sz="quarter" idx="13"/>
          </p:nvPr>
        </p:nvSpPr>
        <p:spPr>
          <a:xfrm>
            <a:off x="457200" y="1295401"/>
            <a:ext cx="3200645" cy="533400"/>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2286000"/>
            <a:ext cx="6608748" cy="4419600"/>
          </a:xfrm>
          <a:prstGeom prst="rect">
            <a:avLst/>
          </a:prstGeom>
        </p:spPr>
      </p:pic>
    </p:spTree>
    <p:extLst>
      <p:ext uri="{BB962C8B-B14F-4D97-AF65-F5344CB8AC3E}">
        <p14:creationId xmlns:p14="http://schemas.microsoft.com/office/powerpoint/2010/main" val="2539307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1295400"/>
            <a:ext cx="2438400" cy="2255837"/>
          </a:xfrm>
        </p:spPr>
        <p:txBody>
          <a:bodyPr>
            <a:normAutofit fontScale="90000"/>
          </a:bodyPr>
          <a:lstStyle/>
          <a:p>
            <a:pPr algn="l"/>
            <a:r>
              <a:rPr lang="en-US" dirty="0" smtClean="0"/>
              <a:t>A </a:t>
            </a:r>
            <a:r>
              <a:rPr lang="en-US" b="1" dirty="0" smtClean="0"/>
              <a:t>Cable-Stayed </a:t>
            </a:r>
            <a:r>
              <a:rPr lang="en-US" b="1" dirty="0"/>
              <a:t>Bridge</a:t>
            </a:r>
            <a:r>
              <a:rPr lang="en-US" dirty="0"/>
              <a:t> </a:t>
            </a:r>
            <a:r>
              <a:rPr lang="en-US" dirty="0" smtClean="0"/>
              <a:t>is a </a:t>
            </a:r>
            <a:r>
              <a:rPr lang="en-US" dirty="0"/>
              <a:t>bridge in which the roadway deck is suspended from cables that are anchored to one or more towers.</a:t>
            </a:r>
            <a:br>
              <a:rPr lang="en-US" dirty="0"/>
            </a:br>
            <a:r>
              <a:rPr lang="en-US" dirty="0"/>
              <a:t> </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19" y="1524000"/>
            <a:ext cx="5867402" cy="4267200"/>
          </a:xfr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326600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09601"/>
            <a:ext cx="4583459" cy="6096000"/>
          </a:xfrm>
          <a:prstGeom prst="rect">
            <a:avLst/>
          </a:prstGeom>
        </p:spPr>
      </p:pic>
      <p:sp>
        <p:nvSpPr>
          <p:cNvPr id="6" name="TextBox 5"/>
          <p:cNvSpPr txBox="1"/>
          <p:nvPr/>
        </p:nvSpPr>
        <p:spPr>
          <a:xfrm>
            <a:off x="1600200" y="228600"/>
            <a:ext cx="3505200" cy="369332"/>
          </a:xfrm>
          <a:prstGeom prst="rect">
            <a:avLst/>
          </a:prstGeom>
          <a:noFill/>
        </p:spPr>
        <p:txBody>
          <a:bodyPr wrap="square" rtlCol="0">
            <a:spAutoFit/>
          </a:bodyPr>
          <a:lstStyle/>
          <a:p>
            <a:pPr algn="r"/>
            <a:r>
              <a:rPr lang="en-US" dirty="0" smtClean="0"/>
              <a:t>                              Suspension Bridge</a:t>
            </a:r>
            <a:endParaRPr lang="en-US" dirty="0"/>
          </a:p>
        </p:txBody>
      </p:sp>
    </p:spTree>
    <p:extLst>
      <p:ext uri="{BB962C8B-B14F-4D97-AF65-F5344CB8AC3E}">
        <p14:creationId xmlns:p14="http://schemas.microsoft.com/office/powerpoint/2010/main" val="2716396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066800"/>
            <a:ext cx="3276600" cy="4572000"/>
          </a:xfrm>
        </p:spPr>
        <p:txBody>
          <a:bodyPr>
            <a:normAutofit/>
          </a:bodyPr>
          <a:lstStyle/>
          <a:p>
            <a:pPr algn="l"/>
            <a:r>
              <a:rPr lang="en-US" dirty="0"/>
              <a:t>A </a:t>
            </a:r>
            <a:r>
              <a:rPr lang="en-US" b="1" dirty="0"/>
              <a:t>suspension bridge </a:t>
            </a:r>
            <a:r>
              <a:rPr lang="en-US" dirty="0"/>
              <a:t>is one where cables are strung across the river and the deck is suspended from these cables. Modern suspension bridges have two tall towers through which the cables are strung. The towers support the majority of the roadway's weight. </a:t>
            </a:r>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517" y="457200"/>
            <a:ext cx="4895573" cy="5867400"/>
          </a:xfr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858137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0" y="457200"/>
            <a:ext cx="2133600" cy="1981199"/>
          </a:xfrm>
        </p:spPr>
        <p:txBody>
          <a:bodyPr>
            <a:normAutofit/>
          </a:bodyPr>
          <a:lstStyle/>
          <a:p>
            <a:pPr algn="ctr"/>
            <a:r>
              <a:rPr lang="en-US" sz="3600" b="1" dirty="0" smtClean="0">
                <a:solidFill>
                  <a:schemeClr val="tx1"/>
                </a:solidFill>
                <a:latin typeface="Arabic Typesetting" panose="03020402040406030203" pitchFamily="66" charset="-78"/>
                <a:cs typeface="Arabic Typesetting" panose="03020402040406030203" pitchFamily="66" charset="-78"/>
              </a:rPr>
              <a:t>Bridge Forces</a:t>
            </a:r>
            <a:r>
              <a:rPr lang="en-US" sz="3600" b="1" dirty="0" smtClean="0"/>
              <a:t/>
            </a:r>
            <a:br>
              <a:rPr lang="en-US" sz="3600" b="1" dirty="0" smtClean="0"/>
            </a:br>
            <a:r>
              <a:rPr lang="en-US" dirty="0" smtClean="0"/>
              <a:t/>
            </a:r>
            <a:br>
              <a:rPr lang="en-US" dirty="0" smtClean="0"/>
            </a:br>
            <a:r>
              <a:rPr lang="en-US" dirty="0"/>
              <a:t/>
            </a:r>
            <a:br>
              <a:rPr lang="en-US" dirty="0"/>
            </a:b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8400" y="914400"/>
            <a:ext cx="5862976" cy="4267200"/>
          </a:xfrm>
        </p:spPr>
      </p:pic>
      <p:sp>
        <p:nvSpPr>
          <p:cNvPr id="4" name="Text Placeholder 3"/>
          <p:cNvSpPr>
            <a:spLocks noGrp="1"/>
          </p:cNvSpPr>
          <p:nvPr>
            <p:ph type="body" sz="half" idx="2"/>
          </p:nvPr>
        </p:nvSpPr>
        <p:spPr>
          <a:xfrm>
            <a:off x="304800" y="1600200"/>
            <a:ext cx="1828800" cy="4495800"/>
          </a:xfrm>
        </p:spPr>
        <p:txBody>
          <a:bodyPr>
            <a:normAutofit/>
          </a:bodyPr>
          <a:lstStyle/>
          <a:p>
            <a:endParaRPr lang="en-US" dirty="0" smtClean="0"/>
          </a:p>
          <a:p>
            <a:pPr algn="l">
              <a:lnSpc>
                <a:spcPct val="150000"/>
              </a:lnSpc>
            </a:pPr>
            <a:r>
              <a:rPr lang="en-US" sz="2400" b="1" dirty="0" smtClean="0">
                <a:solidFill>
                  <a:schemeClr val="tx1"/>
                </a:solidFill>
                <a:latin typeface="Bradley Hand ITC" panose="03070402050302030203" pitchFamily="66" charset="0"/>
              </a:rPr>
              <a:t>Compression</a:t>
            </a:r>
          </a:p>
          <a:p>
            <a:pPr algn="l">
              <a:lnSpc>
                <a:spcPct val="150000"/>
              </a:lnSpc>
            </a:pPr>
            <a:r>
              <a:rPr lang="en-US" sz="2400" b="1" dirty="0" smtClean="0">
                <a:solidFill>
                  <a:schemeClr val="tx1"/>
                </a:solidFill>
                <a:latin typeface="Bradley Hand ITC" panose="03070402050302030203" pitchFamily="66" charset="0"/>
              </a:rPr>
              <a:t>Dissipation</a:t>
            </a:r>
          </a:p>
          <a:p>
            <a:pPr algn="l">
              <a:lnSpc>
                <a:spcPct val="150000"/>
              </a:lnSpc>
            </a:pPr>
            <a:r>
              <a:rPr lang="en-US" sz="2400" b="1" dirty="0" smtClean="0">
                <a:solidFill>
                  <a:schemeClr val="tx1"/>
                </a:solidFill>
                <a:latin typeface="Bradley Hand ITC" panose="03070402050302030203" pitchFamily="66" charset="0"/>
              </a:rPr>
              <a:t>Load</a:t>
            </a:r>
          </a:p>
          <a:p>
            <a:pPr algn="l">
              <a:lnSpc>
                <a:spcPct val="150000"/>
              </a:lnSpc>
            </a:pPr>
            <a:r>
              <a:rPr lang="en-US" sz="2400" b="1" dirty="0" smtClean="0">
                <a:solidFill>
                  <a:schemeClr val="tx1"/>
                </a:solidFill>
                <a:latin typeface="Bradley Hand ITC" panose="03070402050302030203" pitchFamily="66" charset="0"/>
              </a:rPr>
              <a:t>Resonance</a:t>
            </a:r>
          </a:p>
          <a:p>
            <a:pPr algn="l">
              <a:lnSpc>
                <a:spcPct val="150000"/>
              </a:lnSpc>
            </a:pPr>
            <a:r>
              <a:rPr lang="en-US" sz="2400" b="1" dirty="0" smtClean="0">
                <a:solidFill>
                  <a:schemeClr val="tx1"/>
                </a:solidFill>
                <a:latin typeface="Bradley Hand ITC" panose="03070402050302030203" pitchFamily="66" charset="0"/>
              </a:rPr>
              <a:t>Tension</a:t>
            </a:r>
          </a:p>
          <a:p>
            <a:pPr algn="l">
              <a:lnSpc>
                <a:spcPct val="150000"/>
              </a:lnSpc>
            </a:pPr>
            <a:r>
              <a:rPr lang="en-US" sz="2400" b="1" dirty="0" smtClean="0">
                <a:solidFill>
                  <a:schemeClr val="tx1"/>
                </a:solidFill>
                <a:latin typeface="Bradley Hand ITC" panose="03070402050302030203" pitchFamily="66" charset="0"/>
              </a:rPr>
              <a:t>Torsion</a:t>
            </a:r>
          </a:p>
        </p:txBody>
      </p:sp>
    </p:spTree>
    <p:extLst>
      <p:ext uri="{BB962C8B-B14F-4D97-AF65-F5344CB8AC3E}">
        <p14:creationId xmlns:p14="http://schemas.microsoft.com/office/powerpoint/2010/main" val="630097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3600" y="1143000"/>
            <a:ext cx="2514600" cy="914400"/>
          </a:xfrm>
        </p:spPr>
        <p:txBody>
          <a:bodyPr>
            <a:noAutofit/>
          </a:bodyPr>
          <a:lstStyle/>
          <a:p>
            <a:pPr algn="ctr"/>
            <a:r>
              <a:rPr lang="en-US" sz="3200" dirty="0" smtClean="0">
                <a:latin typeface="Arabic Typesetting" panose="03020402040406030203" pitchFamily="66" charset="-78"/>
                <a:cs typeface="Arabic Typesetting" panose="03020402040406030203" pitchFamily="66" charset="-78"/>
              </a:rPr>
              <a:t>Six </a:t>
            </a:r>
            <a:r>
              <a:rPr lang="en-US" sz="3200" dirty="0">
                <a:latin typeface="Arabic Typesetting" panose="03020402040406030203" pitchFamily="66" charset="-78"/>
                <a:cs typeface="Arabic Typesetting" panose="03020402040406030203" pitchFamily="66" charset="-78"/>
              </a:rPr>
              <a:t>B</a:t>
            </a:r>
            <a:r>
              <a:rPr lang="en-US" sz="3200" dirty="0" smtClean="0">
                <a:latin typeface="Arabic Typesetting" panose="03020402040406030203" pitchFamily="66" charset="-78"/>
                <a:cs typeface="Arabic Typesetting" panose="03020402040406030203" pitchFamily="66" charset="-78"/>
              </a:rPr>
              <a:t>ridge Types</a:t>
            </a:r>
            <a:br>
              <a:rPr lang="en-US" sz="3200" dirty="0" smtClean="0">
                <a:latin typeface="Arabic Typesetting" panose="03020402040406030203" pitchFamily="66" charset="-78"/>
                <a:cs typeface="Arabic Typesetting" panose="03020402040406030203" pitchFamily="66" charset="-78"/>
              </a:rPr>
            </a:br>
            <a:endParaRPr lang="en-US" sz="3200" dirty="0"/>
          </a:p>
        </p:txBody>
      </p:sp>
      <p:sp>
        <p:nvSpPr>
          <p:cNvPr id="6" name="Text Placeholder 5"/>
          <p:cNvSpPr>
            <a:spLocks noGrp="1"/>
          </p:cNvSpPr>
          <p:nvPr>
            <p:ph type="body" sz="half" idx="2"/>
          </p:nvPr>
        </p:nvSpPr>
        <p:spPr>
          <a:xfrm>
            <a:off x="6324600" y="1828800"/>
            <a:ext cx="2209800" cy="3581400"/>
          </a:xfrm>
        </p:spPr>
        <p:txBody>
          <a:bodyPr>
            <a:noAutofit/>
          </a:bodyPr>
          <a:lstStyle/>
          <a:p>
            <a:pPr algn="l">
              <a:lnSpc>
                <a:spcPct val="160000"/>
              </a:lnSpc>
            </a:pPr>
            <a:r>
              <a:rPr lang="en-US" sz="2400" b="1" dirty="0" smtClean="0">
                <a:solidFill>
                  <a:schemeClr val="tx1"/>
                </a:solidFill>
                <a:latin typeface="Bradley Hand ITC" panose="03070402050302030203" pitchFamily="66" charset="0"/>
              </a:rPr>
              <a:t>Arc</a:t>
            </a:r>
            <a:r>
              <a:rPr lang="en-US" sz="2400" b="1" dirty="0">
                <a:solidFill>
                  <a:schemeClr val="tx1"/>
                </a:solidFill>
                <a:latin typeface="Bradley Hand ITC" panose="03070402050302030203" pitchFamily="66" charset="0"/>
              </a:rPr>
              <a:t/>
            </a:r>
            <a:br>
              <a:rPr lang="en-US" sz="2400" b="1" dirty="0">
                <a:solidFill>
                  <a:schemeClr val="tx1"/>
                </a:solidFill>
                <a:latin typeface="Bradley Hand ITC" panose="03070402050302030203" pitchFamily="66" charset="0"/>
              </a:rPr>
            </a:br>
            <a:r>
              <a:rPr lang="en-US" sz="2400" b="1" dirty="0" smtClean="0">
                <a:solidFill>
                  <a:schemeClr val="tx1"/>
                </a:solidFill>
                <a:latin typeface="Bradley Hand ITC" panose="03070402050302030203" pitchFamily="66" charset="0"/>
              </a:rPr>
              <a:t>Beam</a:t>
            </a:r>
          </a:p>
          <a:p>
            <a:pPr algn="l">
              <a:lnSpc>
                <a:spcPct val="160000"/>
              </a:lnSpc>
            </a:pPr>
            <a:r>
              <a:rPr lang="en-US" sz="2400" b="1" dirty="0" smtClean="0">
                <a:solidFill>
                  <a:schemeClr val="tx1"/>
                </a:solidFill>
                <a:latin typeface="Bradley Hand ITC" panose="03070402050302030203" pitchFamily="66" charset="0"/>
              </a:rPr>
              <a:t>Cable-Stayed</a:t>
            </a:r>
            <a:br>
              <a:rPr lang="en-US" sz="2400" b="1" dirty="0" smtClean="0">
                <a:solidFill>
                  <a:schemeClr val="tx1"/>
                </a:solidFill>
                <a:latin typeface="Bradley Hand ITC" panose="03070402050302030203" pitchFamily="66" charset="0"/>
              </a:rPr>
            </a:br>
            <a:r>
              <a:rPr lang="en-US" sz="2400" b="1" dirty="0" smtClean="0">
                <a:solidFill>
                  <a:schemeClr val="tx1"/>
                </a:solidFill>
                <a:latin typeface="Bradley Hand ITC" panose="03070402050302030203" pitchFamily="66" charset="0"/>
              </a:rPr>
              <a:t>Cantilever</a:t>
            </a:r>
            <a:r>
              <a:rPr lang="en-US" sz="2400" b="1" dirty="0">
                <a:solidFill>
                  <a:schemeClr val="tx1"/>
                </a:solidFill>
                <a:latin typeface="Bradley Hand ITC" panose="03070402050302030203" pitchFamily="66" charset="0"/>
              </a:rPr>
              <a:t/>
            </a:r>
            <a:br>
              <a:rPr lang="en-US" sz="2400" b="1" dirty="0">
                <a:solidFill>
                  <a:schemeClr val="tx1"/>
                </a:solidFill>
                <a:latin typeface="Bradley Hand ITC" panose="03070402050302030203" pitchFamily="66" charset="0"/>
              </a:rPr>
            </a:br>
            <a:r>
              <a:rPr lang="en-US" sz="2400" b="1" dirty="0">
                <a:solidFill>
                  <a:schemeClr val="tx1"/>
                </a:solidFill>
                <a:latin typeface="Bradley Hand ITC" panose="03070402050302030203" pitchFamily="66" charset="0"/>
              </a:rPr>
              <a:t>Suspension</a:t>
            </a:r>
            <a:br>
              <a:rPr lang="en-US" sz="2400" b="1" dirty="0">
                <a:solidFill>
                  <a:schemeClr val="tx1"/>
                </a:solidFill>
                <a:latin typeface="Bradley Hand ITC" panose="03070402050302030203" pitchFamily="66" charset="0"/>
              </a:rPr>
            </a:br>
            <a:r>
              <a:rPr lang="en-US" sz="2400" b="1" dirty="0">
                <a:solidFill>
                  <a:schemeClr val="tx1"/>
                </a:solidFill>
                <a:latin typeface="Bradley Hand ITC" panose="03070402050302030203" pitchFamily="66" charset="0"/>
              </a:rPr>
              <a:t>Truss</a:t>
            </a:r>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219200"/>
            <a:ext cx="5588000" cy="4191000"/>
          </a:xfrm>
          <a:prstGeom prst="rect">
            <a:avLst/>
          </a:prstGeom>
          <a:ln>
            <a:noFill/>
          </a:ln>
          <a:effectLst>
            <a:softEdge rad="112500"/>
          </a:effectLst>
        </p:spPr>
      </p:pic>
    </p:spTree>
    <p:extLst>
      <p:ext uri="{BB962C8B-B14F-4D97-AF65-F5344CB8AC3E}">
        <p14:creationId xmlns:p14="http://schemas.microsoft.com/office/powerpoint/2010/main" val="28980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6781800" cy="5486400"/>
          </a:xfrm>
        </p:spPr>
        <p:txBody>
          <a:bodyPr>
            <a:noAutofit/>
          </a:bodyPr>
          <a:lstStyle/>
          <a:p>
            <a:pPr algn="l"/>
            <a:r>
              <a:rPr lang="en-US" sz="2000" b="1" dirty="0"/>
              <a:t>Compression</a:t>
            </a:r>
            <a:r>
              <a:rPr lang="en-US" sz="2000" dirty="0"/>
              <a:t> - </a:t>
            </a:r>
            <a:r>
              <a:rPr lang="en-US" sz="2000" dirty="0" smtClean="0"/>
              <a:t>A </a:t>
            </a:r>
            <a:r>
              <a:rPr lang="en-US" sz="2000" dirty="0"/>
              <a:t>force that tends to shorten or squeeze something, decreasing its </a:t>
            </a:r>
            <a:r>
              <a:rPr lang="en-US" sz="2000" dirty="0" smtClean="0"/>
              <a:t>volume. Compression </a:t>
            </a:r>
            <a:r>
              <a:rPr lang="en-US" sz="2000" dirty="0"/>
              <a:t>causes things to get shorter and </a:t>
            </a:r>
            <a:r>
              <a:rPr lang="en-US" sz="2000" dirty="0" smtClean="0"/>
              <a:t>fatter</a:t>
            </a:r>
            <a:r>
              <a:rPr lang="en-US" sz="2000" dirty="0"/>
              <a:t>.</a:t>
            </a:r>
            <a:r>
              <a:rPr lang="en-US" sz="2000" dirty="0" smtClean="0"/>
              <a:t/>
            </a:r>
            <a:br>
              <a:rPr lang="en-US" sz="2000" dirty="0" smtClean="0"/>
            </a:br>
            <a:r>
              <a:rPr lang="en-US" sz="2000" dirty="0"/>
              <a:t/>
            </a:r>
            <a:br>
              <a:rPr lang="en-US" sz="2000" dirty="0"/>
            </a:br>
            <a:r>
              <a:rPr lang="en-US" sz="2000" b="1" dirty="0"/>
              <a:t>Load</a:t>
            </a:r>
            <a:r>
              <a:rPr lang="en-US" sz="2000" dirty="0"/>
              <a:t> - A weight or mass that is </a:t>
            </a:r>
            <a:r>
              <a:rPr lang="en-US" sz="2000" dirty="0" smtClean="0"/>
              <a:t>supported.</a:t>
            </a:r>
            <a:br>
              <a:rPr lang="en-US" sz="2000" dirty="0" smtClean="0"/>
            </a:br>
            <a:r>
              <a:rPr lang="en-US" sz="2000" dirty="0"/>
              <a:t/>
            </a:r>
            <a:br>
              <a:rPr lang="en-US" sz="2000" dirty="0"/>
            </a:br>
            <a:r>
              <a:rPr lang="en-US" sz="2000" b="1" dirty="0"/>
              <a:t>Tension</a:t>
            </a:r>
            <a:r>
              <a:rPr lang="en-US" sz="2000" dirty="0"/>
              <a:t> - is the pulling force exerted by a string, cable, chain, or similar solid object on another object</a:t>
            </a:r>
            <a:r>
              <a:rPr lang="en-US" sz="2000" dirty="0" smtClean="0"/>
              <a:t>. Tension causes things to get longer and thinner.</a:t>
            </a:r>
            <a:br>
              <a:rPr lang="en-US" sz="2000" dirty="0" smtClean="0"/>
            </a:br>
            <a:r>
              <a:rPr lang="en-US" sz="2000" dirty="0"/>
              <a:t/>
            </a:r>
            <a:br>
              <a:rPr lang="en-US" sz="2000" dirty="0"/>
            </a:br>
            <a:r>
              <a:rPr lang="en-US" sz="2000" b="1" dirty="0"/>
              <a:t>Torsion</a:t>
            </a:r>
            <a:r>
              <a:rPr lang="en-US" sz="2000" dirty="0"/>
              <a:t> is a rotational or twisting force.  Because suspension bridges are hanging from a pair of cables they are more susceptible to torsion, especially in high winds.  As a result all suspension bridges have </a:t>
            </a:r>
            <a:r>
              <a:rPr lang="en-US" sz="2000" b="1" dirty="0"/>
              <a:t>deck-stiffening trusses </a:t>
            </a:r>
            <a:r>
              <a:rPr lang="en-US" sz="2000" dirty="0"/>
              <a:t>which eliminate the effects of torsion</a:t>
            </a:r>
            <a:r>
              <a:rPr lang="en-US" sz="2000" dirty="0" smtClean="0"/>
              <a:t>.</a:t>
            </a:r>
            <a:br>
              <a:rPr lang="en-US" sz="2000" dirty="0" smtClean="0"/>
            </a:br>
            <a:r>
              <a:rPr lang="en-US" sz="2000" dirty="0"/>
              <a:t/>
            </a:r>
            <a:br>
              <a:rPr lang="en-US" sz="2000" dirty="0"/>
            </a:br>
            <a:endParaRPr lang="en-US" sz="2000" dirty="0"/>
          </a:p>
        </p:txBody>
      </p:sp>
      <p:sp>
        <p:nvSpPr>
          <p:cNvPr id="3" name="Text Placeholder 2"/>
          <p:cNvSpPr>
            <a:spLocks noGrp="1"/>
          </p:cNvSpPr>
          <p:nvPr>
            <p:ph type="body" sz="quarter" idx="13"/>
          </p:nvPr>
        </p:nvSpPr>
        <p:spPr>
          <a:xfrm>
            <a:off x="457200" y="5867400"/>
            <a:ext cx="5410200" cy="533400"/>
          </a:xfrm>
        </p:spPr>
        <p:txBody>
          <a:bodyPr>
            <a:normAutofit fontScale="85000" lnSpcReduction="20000"/>
          </a:bodyPr>
          <a:lstStyle/>
          <a:p>
            <a:pPr algn="l"/>
            <a:r>
              <a:rPr lang="en-US" dirty="0" smtClean="0"/>
              <a:t>These forces are not as </a:t>
            </a:r>
            <a:r>
              <a:rPr lang="en-US" dirty="0"/>
              <a:t>obvious </a:t>
            </a:r>
            <a:r>
              <a:rPr lang="en-US" dirty="0" smtClean="0"/>
              <a:t>in </a:t>
            </a:r>
            <a:r>
              <a:rPr lang="en-US" dirty="0"/>
              <a:t>ridged materials because the </a:t>
            </a:r>
            <a:r>
              <a:rPr lang="en-US" dirty="0" smtClean="0"/>
              <a:t>shortening, lengthening and twisting is </a:t>
            </a:r>
            <a:r>
              <a:rPr lang="en-US" dirty="0"/>
              <a:t>very </a:t>
            </a:r>
            <a:r>
              <a:rPr lang="en-US" dirty="0" smtClean="0"/>
              <a:t>small.</a:t>
            </a:r>
            <a:r>
              <a:rPr lang="en-US" dirty="0"/>
              <a:t/>
            </a:r>
            <a:br>
              <a:rPr lang="en-US" dirty="0"/>
            </a:br>
            <a:endParaRPr lang="en-US" dirty="0"/>
          </a:p>
        </p:txBody>
      </p:sp>
    </p:spTree>
    <p:extLst>
      <p:ext uri="{BB962C8B-B14F-4D97-AF65-F5344CB8AC3E}">
        <p14:creationId xmlns:p14="http://schemas.microsoft.com/office/powerpoint/2010/main" val="174796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715000" cy="4191000"/>
          </a:xfrm>
        </p:spPr>
        <p:txBody>
          <a:bodyPr>
            <a:normAutofit fontScale="90000"/>
          </a:bodyPr>
          <a:lstStyle/>
          <a:p>
            <a:pPr algn="l"/>
            <a:r>
              <a:rPr lang="en-US" b="1" i="1" dirty="0"/>
              <a:t>Resonance</a:t>
            </a:r>
            <a:r>
              <a:rPr lang="en-US" dirty="0"/>
              <a:t> is a vibration caused by an external force that is in harmony with the natural vibration or the original thing.  It can be fatal to bridges because resonant vibrations can travel through a bridge in the form of waves.  A famous example of resonance waves destroying a bridge is the Tacoma Narrows Bridge, which fell apart in 1940 in a 40-mph </a:t>
            </a:r>
            <a:r>
              <a:rPr lang="en-US" dirty="0" smtClean="0"/>
              <a:t>wind.</a:t>
            </a:r>
            <a:br>
              <a:rPr lang="en-US" dirty="0" smtClean="0"/>
            </a:br>
            <a:r>
              <a:rPr lang="en-US" dirty="0"/>
              <a:t/>
            </a:r>
            <a:br>
              <a:rPr lang="en-US" dirty="0"/>
            </a:br>
            <a:endParaRPr lang="en-US" dirty="0"/>
          </a:p>
        </p:txBody>
      </p:sp>
      <p:sp>
        <p:nvSpPr>
          <p:cNvPr id="3" name="Text Placeholder 2"/>
          <p:cNvSpPr>
            <a:spLocks noGrp="1"/>
          </p:cNvSpPr>
          <p:nvPr>
            <p:ph type="body" sz="quarter" idx="13"/>
          </p:nvPr>
        </p:nvSpPr>
        <p:spPr>
          <a:xfrm>
            <a:off x="457200" y="4648200"/>
            <a:ext cx="3200645" cy="1143000"/>
          </a:xfrm>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352800"/>
            <a:ext cx="2590800" cy="3364675"/>
          </a:xfrm>
          <a:prstGeom prst="rect">
            <a:avLst/>
          </a:prstGeom>
        </p:spPr>
      </p:pic>
    </p:spTree>
    <p:extLst>
      <p:ext uri="{BB962C8B-B14F-4D97-AF65-F5344CB8AC3E}">
        <p14:creationId xmlns:p14="http://schemas.microsoft.com/office/powerpoint/2010/main" val="3944453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4114800" cy="3283610"/>
          </a:xfrm>
        </p:spPr>
      </p:pic>
      <p:sp>
        <p:nvSpPr>
          <p:cNvPr id="4" name="Title 3"/>
          <p:cNvSpPr>
            <a:spLocks noGrp="1"/>
          </p:cNvSpPr>
          <p:nvPr>
            <p:ph type="title"/>
          </p:nvPr>
        </p:nvSpPr>
        <p:spPr/>
        <p:txBody>
          <a:bodyPr>
            <a:normAutofit fontScale="90000"/>
          </a:bodyPr>
          <a:lstStyle/>
          <a:p>
            <a:pPr algn="l"/>
            <a:r>
              <a:rPr lang="en-US" dirty="0"/>
              <a:t>The wind that day was at just the right speed and hitting the bridge at just the right angle, to start it vibrating.  Continued winds increased the vibrations until the waves grew so large and violent that they broke the bridge apart.</a:t>
            </a:r>
            <a:br>
              <a:rPr lang="en-US" dirty="0"/>
            </a:br>
            <a:endParaRPr lang="en-US" dirty="0"/>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3429000"/>
            <a:ext cx="4191000" cy="3444656"/>
          </a:xfrm>
        </p:spPr>
      </p:pic>
    </p:spTree>
    <p:extLst>
      <p:ext uri="{BB962C8B-B14F-4D97-AF65-F5344CB8AC3E}">
        <p14:creationId xmlns:p14="http://schemas.microsoft.com/office/powerpoint/2010/main" val="3447018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 y="304800"/>
            <a:ext cx="4038600" cy="5638800"/>
          </a:xfrm>
        </p:spPr>
        <p:txBody>
          <a:bodyPr>
            <a:normAutofit/>
          </a:bodyPr>
          <a:lstStyle/>
          <a:p>
            <a:pPr marL="45720" indent="0">
              <a:buNone/>
            </a:pPr>
            <a:r>
              <a:rPr lang="en-US" dirty="0"/>
              <a:t>Leonard </a:t>
            </a:r>
            <a:r>
              <a:rPr lang="en-US" dirty="0" err="1"/>
              <a:t>Coatsworth</a:t>
            </a:r>
            <a:r>
              <a:rPr lang="en-US" dirty="0"/>
              <a:t>, </a:t>
            </a:r>
            <a:r>
              <a:rPr lang="en-US" dirty="0" smtClean="0"/>
              <a:t>was on </a:t>
            </a:r>
            <a:r>
              <a:rPr lang="en-US" dirty="0"/>
              <a:t>the bridge when </a:t>
            </a:r>
            <a:r>
              <a:rPr lang="en-US" dirty="0" smtClean="0"/>
              <a:t>during the collapse.  below </a:t>
            </a:r>
            <a:r>
              <a:rPr lang="en-US" dirty="0"/>
              <a:t>is his account:</a:t>
            </a:r>
          </a:p>
          <a:p>
            <a:pPr marL="45720" indent="0">
              <a:buNone/>
            </a:pPr>
            <a:r>
              <a:rPr lang="en-US" dirty="0"/>
              <a:t> </a:t>
            </a:r>
          </a:p>
          <a:p>
            <a:pPr marL="45720" indent="0">
              <a:buNone/>
            </a:pPr>
            <a:r>
              <a:rPr lang="en-US" i="1" dirty="0"/>
              <a:t>“Just as I drove past the towers, the bridge began to way violently form side to side.  Before I realized it , the tilt became so violent that I lost control of the car…I jammed on the brakes and got out, only to be thrown onto my face against the curb…Around me I could hear concrete cracking…the car itself began to slide from side to side of the roadway. On my hands and knees most of the time, I crawled 500 yards or more to the towers…My breath was coming in gasps; my knees were raw and bleeding, my hands bruised and swollen form gripping the concrete curb…Toward the last, I risked rising to my feet and running a few yards at a time…Safely back at the toll plaza, I saw the bridge in its final collapse and saw my car plunge into the Narrows.”</a:t>
            </a:r>
            <a:endParaRPr lang="en-US" dirty="0"/>
          </a:p>
          <a:p>
            <a:pPr marL="45720" indent="0">
              <a:buNone/>
            </a:pPr>
            <a:r>
              <a:rPr lang="en-US" dirty="0"/>
              <a:t> </a:t>
            </a:r>
          </a:p>
          <a:p>
            <a:pPr marL="45720" indent="0">
              <a:buNone/>
            </a:pPr>
            <a:r>
              <a:rPr lang="en-US" dirty="0"/>
              <a:t>No human life was lost in the collapse of the bridge, though </a:t>
            </a:r>
            <a:r>
              <a:rPr lang="en-US" dirty="0" err="1"/>
              <a:t>Coatsworth’s</a:t>
            </a:r>
            <a:r>
              <a:rPr lang="en-US" dirty="0"/>
              <a:t> cocker spaniel named “Tubby” was lost along with his car in the collapse</a:t>
            </a:r>
            <a:r>
              <a:rPr lang="en-US" dirty="0" smtClean="0"/>
              <a:t>.</a:t>
            </a:r>
          </a:p>
          <a:p>
            <a:pPr marL="45720" indent="0">
              <a:buNone/>
            </a:pPr>
            <a:endParaRPr lang="en-US" dirty="0"/>
          </a:p>
          <a:p>
            <a:pPr marL="45720" indent="0">
              <a:buNone/>
            </a:pPr>
            <a:endParaRPr lang="en-US" dirty="0" smtClean="0"/>
          </a:p>
        </p:txBody>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609600"/>
            <a:ext cx="4219743" cy="5257800"/>
          </a:xfrm>
          <a:prstGeom prst="rect">
            <a:avLst/>
          </a:prstGeom>
        </p:spPr>
      </p:pic>
    </p:spTree>
    <p:extLst>
      <p:ext uri="{BB962C8B-B14F-4D97-AF65-F5344CB8AC3E}">
        <p14:creationId xmlns:p14="http://schemas.microsoft.com/office/powerpoint/2010/main" val="3832033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1600" y="1066800"/>
            <a:ext cx="2514600" cy="4419600"/>
          </a:xfrm>
        </p:spPr>
        <p:txBody>
          <a:bodyPr>
            <a:normAutofit fontScale="90000"/>
          </a:bodyPr>
          <a:lstStyle/>
          <a:p>
            <a:pPr algn="l"/>
            <a:r>
              <a:rPr lang="en-US" dirty="0"/>
              <a:t>When an army marches across a bridge, the soldiers are often told to “break step.” This is to avoid the possibility that their rhythmic marching will start resonating throughout the bridge.  An army that is large enough and marching at the right cadence could start a bridge swaying and undulating until it broke apart. </a:t>
            </a:r>
            <a:r>
              <a:rPr lang="en-US" dirty="0" smtClean="0"/>
              <a:t/>
            </a:r>
            <a:br>
              <a:rPr lang="en-US" dirty="0" smtClean="0"/>
            </a:b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990600"/>
            <a:ext cx="4461480" cy="4495800"/>
          </a:xfrm>
          <a:prstGeom prst="rect">
            <a:avLst/>
          </a:prstGeom>
          <a:ln>
            <a:noFill/>
          </a:ln>
          <a:effectLst>
            <a:softEdge rad="112500"/>
          </a:effectLst>
        </p:spPr>
      </p:pic>
      <p:sp>
        <p:nvSpPr>
          <p:cNvPr id="6" name="Text Placeholder 5"/>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281738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67145"/>
            <a:ext cx="3886200" cy="2914650"/>
          </a:xfrm>
        </p:spPr>
      </p:pic>
      <p:sp>
        <p:nvSpPr>
          <p:cNvPr id="3" name="Title 2"/>
          <p:cNvSpPr>
            <a:spLocks noGrp="1"/>
          </p:cNvSpPr>
          <p:nvPr>
            <p:ph type="title"/>
          </p:nvPr>
        </p:nvSpPr>
        <p:spPr>
          <a:xfrm>
            <a:off x="228600" y="2819400"/>
            <a:ext cx="8534400" cy="3657600"/>
          </a:xfrm>
        </p:spPr>
        <p:txBody>
          <a:bodyPr>
            <a:noAutofit/>
          </a:bodyPr>
          <a:lstStyle/>
          <a:p>
            <a:pPr algn="l"/>
            <a:r>
              <a:rPr lang="en-US" sz="1800" dirty="0"/>
              <a:t>To make bridges stronger, methods to spread out or </a:t>
            </a:r>
            <a:r>
              <a:rPr lang="en-US" sz="1800" b="1" dirty="0"/>
              <a:t>dissipate </a:t>
            </a:r>
            <a:r>
              <a:rPr lang="en-US" sz="1800" dirty="0"/>
              <a:t>the forces of tension and compression had to be addressed.  I</a:t>
            </a:r>
            <a:r>
              <a:rPr lang="en-US" sz="1800" dirty="0" smtClean="0"/>
              <a:t>f </a:t>
            </a:r>
            <a:r>
              <a:rPr lang="en-US" sz="1800" dirty="0"/>
              <a:t>the load is too heavy, the forces of compression and tension will become too great and an ordinary beam bridge will eventually collapse.  The addition of a </a:t>
            </a:r>
            <a:r>
              <a:rPr lang="en-US" sz="1800" b="1" dirty="0"/>
              <a:t>truss </a:t>
            </a:r>
            <a:r>
              <a:rPr lang="en-US" sz="1800" dirty="0" smtClean="0"/>
              <a:t>is</a:t>
            </a:r>
            <a:r>
              <a:rPr lang="en-US" sz="1800" b="1" dirty="0" smtClean="0"/>
              <a:t> </a:t>
            </a:r>
            <a:r>
              <a:rPr lang="en-US" sz="1800" dirty="0" smtClean="0"/>
              <a:t>the </a:t>
            </a:r>
            <a:r>
              <a:rPr lang="en-US" sz="1800" dirty="0"/>
              <a:t>answer to this </a:t>
            </a:r>
            <a:r>
              <a:rPr lang="en-US" sz="1800" dirty="0" smtClean="0"/>
              <a:t>problem.  </a:t>
            </a:r>
            <a:br>
              <a:rPr lang="en-US" sz="1800" dirty="0" smtClean="0"/>
            </a:br>
            <a:r>
              <a:rPr lang="en-US" sz="1800" dirty="0" smtClean="0"/>
              <a:t>A </a:t>
            </a:r>
            <a:r>
              <a:rPr lang="en-US" sz="1800" dirty="0"/>
              <a:t>truss or a triangular lattice work adds rigidity to the existing beam, greatly increasing its ability to dissipate compression and tension.  </a:t>
            </a:r>
            <a:r>
              <a:rPr lang="en-US" sz="1800" dirty="0" smtClean="0"/>
              <a:t/>
            </a:r>
            <a:br>
              <a:rPr lang="en-US" sz="1800" dirty="0" smtClean="0"/>
            </a:br>
            <a:r>
              <a:rPr lang="en-US" sz="1800" dirty="0" smtClean="0"/>
              <a:t>Ones </a:t>
            </a:r>
            <a:r>
              <a:rPr lang="en-US" sz="1800" dirty="0"/>
              <a:t>the beam begins to compress, the force is dissipated though the truss.  In order for a truss to be effective it must be </a:t>
            </a:r>
            <a:r>
              <a:rPr lang="en-US" sz="1800" b="1" dirty="0"/>
              <a:t>symmetrical </a:t>
            </a:r>
            <a:r>
              <a:rPr lang="en-US" sz="1800" dirty="0"/>
              <a:t>or balanced in size and shape.  If it is asymmetrical, then the bridge will fail and </a:t>
            </a:r>
            <a:r>
              <a:rPr lang="en-US" sz="1800" dirty="0" smtClean="0"/>
              <a:t>collapse.</a:t>
            </a:r>
            <a:endParaRPr lang="en-US" sz="1800" dirty="0"/>
          </a:p>
        </p:txBody>
      </p:sp>
      <p:sp>
        <p:nvSpPr>
          <p:cNvPr id="4" name="TextBox 3"/>
          <p:cNvSpPr txBox="1"/>
          <p:nvPr/>
        </p:nvSpPr>
        <p:spPr>
          <a:xfrm>
            <a:off x="4953000" y="381000"/>
            <a:ext cx="3048000" cy="830997"/>
          </a:xfrm>
          <a:prstGeom prst="rect">
            <a:avLst/>
          </a:prstGeom>
          <a:noFill/>
        </p:spPr>
        <p:txBody>
          <a:bodyPr wrap="square" rtlCol="0">
            <a:spAutoFit/>
          </a:bodyPr>
          <a:lstStyle/>
          <a:p>
            <a:pPr algn="ctr"/>
            <a:r>
              <a:rPr lang="en-US" sz="4800" dirty="0" smtClean="0"/>
              <a:t>Dissipation</a:t>
            </a:r>
            <a:endParaRPr lang="en-US" sz="4800" dirty="0"/>
          </a:p>
        </p:txBody>
      </p:sp>
    </p:spTree>
    <p:extLst>
      <p:ext uri="{BB962C8B-B14F-4D97-AF65-F5344CB8AC3E}">
        <p14:creationId xmlns:p14="http://schemas.microsoft.com/office/powerpoint/2010/main" val="1616167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87814" y="152400"/>
            <a:ext cx="3590194" cy="2667000"/>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676400" y="990600"/>
            <a:ext cx="1752600" cy="1752600"/>
          </a:xfrm>
        </p:spPr>
      </p:pic>
      <p:sp>
        <p:nvSpPr>
          <p:cNvPr id="4" name="Title 3"/>
          <p:cNvSpPr>
            <a:spLocks noGrp="1"/>
          </p:cNvSpPr>
          <p:nvPr>
            <p:ph type="title"/>
          </p:nvPr>
        </p:nvSpPr>
        <p:spPr>
          <a:xfrm>
            <a:off x="0" y="2819400"/>
            <a:ext cx="8763000" cy="4038600"/>
          </a:xfrm>
        </p:spPr>
        <p:txBody>
          <a:bodyPr>
            <a:noAutofit/>
          </a:bodyPr>
          <a:lstStyle/>
          <a:p>
            <a:pPr algn="l"/>
            <a:r>
              <a:rPr lang="en-US" sz="1400" dirty="0"/>
              <a:t> </a:t>
            </a:r>
            <a:br>
              <a:rPr lang="en-US" sz="1400" dirty="0"/>
            </a:br>
            <a:r>
              <a:rPr lang="en-US" sz="1800" dirty="0"/>
              <a:t>The freezing wind strikes the bridge above and below and on both sides, so it’s loosing heat from all sides.  </a:t>
            </a:r>
            <a:r>
              <a:rPr lang="en-US" sz="1800" dirty="0" smtClean="0"/>
              <a:t>The </a:t>
            </a:r>
            <a:r>
              <a:rPr lang="en-US" sz="1800" dirty="0"/>
              <a:t>road is only losing heat from its surface.  Even while the temperature on the road surface is dropping, the heat underneath the road keeps it warm enough to prevent icing as temperatures in the atmospheres hit the freezing </a:t>
            </a:r>
            <a:r>
              <a:rPr lang="en-US" sz="1800" dirty="0" smtClean="0"/>
              <a:t>point.  </a:t>
            </a:r>
            <a:br>
              <a:rPr lang="en-US" sz="1800" dirty="0" smtClean="0"/>
            </a:br>
            <a:r>
              <a:rPr lang="en-US" sz="1800" dirty="0"/>
              <a:t/>
            </a:r>
            <a:br>
              <a:rPr lang="en-US" sz="1800" dirty="0"/>
            </a:br>
            <a:r>
              <a:rPr lang="en-US" sz="1800" dirty="0" smtClean="0"/>
              <a:t>Bridges are </a:t>
            </a:r>
            <a:r>
              <a:rPr lang="en-US" sz="1800" dirty="0"/>
              <a:t>built with steel and concrete, both of which are good heat conductors.  </a:t>
            </a:r>
            <a:r>
              <a:rPr lang="en-US" sz="1800" dirty="0" smtClean="0"/>
              <a:t>These </a:t>
            </a:r>
            <a:r>
              <a:rPr lang="en-US" sz="1800" dirty="0"/>
              <a:t>materials conduct heat, any heat that the bridge has moves through the bridge to the surface where the heat is lost through the air flow around it.  Roads are mostly made from asphalt, which is a poor conductor of heat and that lessens the rate of heat loss from the </a:t>
            </a:r>
            <a:r>
              <a:rPr lang="en-US" sz="1800" dirty="0" smtClean="0"/>
              <a:t>road.</a:t>
            </a:r>
            <a:r>
              <a:rPr lang="en-US" sz="1800" dirty="0"/>
              <a:t/>
            </a:r>
            <a:br>
              <a:rPr lang="en-US" sz="1800" dirty="0"/>
            </a:br>
            <a:r>
              <a:rPr lang="en-US" sz="1800" dirty="0"/>
              <a:t> </a:t>
            </a:r>
            <a:br>
              <a:rPr lang="en-US" sz="1800" dirty="0"/>
            </a:br>
            <a:r>
              <a:rPr lang="en-US" sz="1800" dirty="0" smtClean="0"/>
              <a:t>A</a:t>
            </a:r>
            <a:r>
              <a:rPr lang="en-US" sz="1800" b="1" i="1" dirty="0" smtClean="0"/>
              <a:t> bridge </a:t>
            </a:r>
            <a:r>
              <a:rPr lang="en-US" sz="1800" b="1" i="1" dirty="0"/>
              <a:t>will follow the air temperature closely.  If the air temperature falls below freezing, a bridges surface will fall below freezing quickly.  Rain or snow, therefore, will freeze and stick to the bridge. </a:t>
            </a:r>
            <a:r>
              <a:rPr lang="en-US" sz="1800" dirty="0"/>
              <a:t/>
            </a:r>
            <a:br>
              <a:rPr lang="en-US" sz="1800" dirty="0"/>
            </a:br>
            <a:r>
              <a:rPr lang="en-US" sz="1400" dirty="0" smtClean="0"/>
              <a:t> </a:t>
            </a:r>
            <a:endParaRPr lang="en-US" sz="1400" dirty="0"/>
          </a:p>
        </p:txBody>
      </p:sp>
      <p:sp>
        <p:nvSpPr>
          <p:cNvPr id="2" name="TextBox 1"/>
          <p:cNvSpPr txBox="1"/>
          <p:nvPr/>
        </p:nvSpPr>
        <p:spPr>
          <a:xfrm>
            <a:off x="0" y="228600"/>
            <a:ext cx="4876800" cy="923330"/>
          </a:xfrm>
          <a:prstGeom prst="rect">
            <a:avLst/>
          </a:prstGeom>
          <a:noFill/>
        </p:spPr>
        <p:txBody>
          <a:bodyPr wrap="square" rtlCol="0">
            <a:spAutoFit/>
          </a:bodyPr>
          <a:lstStyle/>
          <a:p>
            <a:r>
              <a:rPr lang="en-US" dirty="0"/>
              <a:t>On a cold, rainy day, ice forms more quickly on bridges and overpasses for two reasons.</a:t>
            </a:r>
            <a:br>
              <a:rPr lang="en-US" dirty="0"/>
            </a:br>
            <a:endParaRPr lang="en-US" dirty="0"/>
          </a:p>
        </p:txBody>
      </p:sp>
    </p:spTree>
    <p:extLst>
      <p:ext uri="{BB962C8B-B14F-4D97-AF65-F5344CB8AC3E}">
        <p14:creationId xmlns:p14="http://schemas.microsoft.com/office/powerpoint/2010/main" val="2325888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33600" y="685800"/>
            <a:ext cx="4572000" cy="2811780"/>
          </a:xfrm>
        </p:spPr>
      </p:pic>
      <p:sp>
        <p:nvSpPr>
          <p:cNvPr id="4" name="Title 3"/>
          <p:cNvSpPr>
            <a:spLocks noGrp="1"/>
          </p:cNvSpPr>
          <p:nvPr>
            <p:ph type="title"/>
          </p:nvPr>
        </p:nvSpPr>
        <p:spPr>
          <a:xfrm>
            <a:off x="152400" y="3657600"/>
            <a:ext cx="8534400" cy="3048000"/>
          </a:xfrm>
        </p:spPr>
        <p:txBody>
          <a:bodyPr>
            <a:noAutofit/>
          </a:bodyPr>
          <a:lstStyle/>
          <a:p>
            <a:pPr algn="l"/>
            <a:r>
              <a:rPr lang="en-US" sz="1800" dirty="0"/>
              <a:t>Steel is an excellent elastic material, for it can withstand large forces and then return to its original size and shape. </a:t>
            </a:r>
            <a:r>
              <a:rPr lang="en-US" sz="1800" dirty="0" smtClean="0"/>
              <a:t/>
            </a:r>
            <a:br>
              <a:rPr lang="en-US" sz="1800" dirty="0" smtClean="0"/>
            </a:br>
            <a:r>
              <a:rPr lang="en-US" sz="1800" dirty="0" smtClean="0"/>
              <a:t/>
            </a:r>
            <a:br>
              <a:rPr lang="en-US" sz="1800" dirty="0" smtClean="0"/>
            </a:br>
            <a:r>
              <a:rPr lang="en-US" sz="1800" dirty="0" smtClean="0"/>
              <a:t>Vertical </a:t>
            </a:r>
            <a:r>
              <a:rPr lang="en-US" sz="1800" dirty="0"/>
              <a:t>girders of steel used in the construction of tall buildings undergo only slight compression.  A typical 25-meter-long vertical girder (column) used in high-rise construction is compressed about a millimeter when it carries a 10-ton load. </a:t>
            </a:r>
            <a:r>
              <a:rPr lang="en-US" sz="1800" dirty="0" smtClean="0"/>
              <a:t/>
            </a:r>
            <a:br>
              <a:rPr lang="en-US" sz="1800" dirty="0" smtClean="0"/>
            </a:br>
            <a:r>
              <a:rPr lang="en-US" sz="1800" dirty="0" smtClean="0"/>
              <a:t/>
            </a:r>
            <a:br>
              <a:rPr lang="en-US" sz="1800" dirty="0" smtClean="0"/>
            </a:br>
            <a:r>
              <a:rPr lang="en-US" sz="1800" dirty="0" smtClean="0"/>
              <a:t>More </a:t>
            </a:r>
            <a:r>
              <a:rPr lang="en-US" sz="1800" dirty="0"/>
              <a:t>deformation occurs when girders are used horizontally, where the tendency is to sag under heavy loads.</a:t>
            </a:r>
            <a:br>
              <a:rPr lang="en-US" sz="1800" dirty="0"/>
            </a:br>
            <a:endParaRPr lang="en-US" sz="1800" dirty="0"/>
          </a:p>
        </p:txBody>
      </p:sp>
      <p:sp>
        <p:nvSpPr>
          <p:cNvPr id="2" name="Content Placeholder 1"/>
          <p:cNvSpPr>
            <a:spLocks noGrp="1" noChangeArrowheads="1"/>
          </p:cNvSpPr>
          <p:nvPr>
            <p:ph sz="half" idx="1"/>
          </p:nvPr>
        </p:nvSpPr>
        <p:spPr bwMode="auto">
          <a:xfrm>
            <a:off x="-34636" y="228600"/>
            <a:ext cx="864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1932 – Construction workers take a lunch break on a steel beam atop the RCA Building at Rockefeller Center</a:t>
            </a:r>
            <a:endParaRPr kumimoji="0" lang="en-US" altLang="en-US"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2987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895600"/>
            <a:ext cx="7099883" cy="3429000"/>
          </a:xfrm>
        </p:spPr>
      </p:pic>
      <p:sp>
        <p:nvSpPr>
          <p:cNvPr id="4" name="Text Placeholder 3"/>
          <p:cNvSpPr>
            <a:spLocks noGrp="1"/>
          </p:cNvSpPr>
          <p:nvPr>
            <p:ph type="body" sz="half" idx="2"/>
          </p:nvPr>
        </p:nvSpPr>
        <p:spPr/>
        <p:txBody>
          <a:bodyPr/>
          <a:lstStyle/>
          <a:p>
            <a:endParaRPr lang="en-US"/>
          </a:p>
        </p:txBody>
      </p:sp>
      <p:sp>
        <p:nvSpPr>
          <p:cNvPr id="5" name="Rectangle 4"/>
          <p:cNvSpPr/>
          <p:nvPr/>
        </p:nvSpPr>
        <p:spPr>
          <a:xfrm>
            <a:off x="0" y="457200"/>
            <a:ext cx="8534400" cy="2308324"/>
          </a:xfrm>
          <a:prstGeom prst="rect">
            <a:avLst/>
          </a:prstGeom>
        </p:spPr>
        <p:txBody>
          <a:bodyPr wrap="square">
            <a:spAutoFit/>
          </a:bodyPr>
          <a:lstStyle/>
          <a:p>
            <a:r>
              <a:rPr lang="en-US" sz="2400" dirty="0"/>
              <a:t>The horizontal beam or simple beam shown below is supported at both ends, and carries a load in the middle.  There is compression in the top of the beam and tension in the bottom part.  There is a neutral layer along the middle portion of the thickness of the beam all along its length. This is a spot where there is neither tension nor compression</a:t>
            </a:r>
          </a:p>
        </p:txBody>
      </p:sp>
    </p:spTree>
    <p:extLst>
      <p:ext uri="{BB962C8B-B14F-4D97-AF65-F5344CB8AC3E}">
        <p14:creationId xmlns:p14="http://schemas.microsoft.com/office/powerpoint/2010/main" val="4190831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3886200"/>
          </a:xfrm>
        </p:spPr>
        <p:txBody>
          <a:bodyPr>
            <a:normAutofit fontScale="90000"/>
          </a:bodyPr>
          <a:lstStyle/>
          <a:p>
            <a:pPr algn="l"/>
            <a:r>
              <a:rPr lang="en-US" sz="2700" dirty="0"/>
              <a:t>The cross-section of steel girders forms the letter I.  Most of the material in the I-beams is concentrated in the top and bottom flanges; the piece joining the flanges, called the web, is much less wide. The flanges carry virtually all stresses in the beam.  An I-beam is nearly as strong as a solid rectangular bar of the same overall dimensions, and its weight is considerably less.  A large rectangular steel beam on a certain span would collapse under its own weight, whereas an I-beam of the same length could carry its own weight and more</a:t>
            </a:r>
            <a:r>
              <a:rPr lang="en-US" sz="2700" dirty="0" smtClean="0"/>
              <a:t>.</a:t>
            </a:r>
            <a:br>
              <a:rPr lang="en-US" sz="2700" dirty="0" smtClean="0"/>
            </a:br>
            <a:r>
              <a:rPr lang="en-US" dirty="0"/>
              <a:t> </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7200" y="3124200"/>
            <a:ext cx="3733800" cy="3733800"/>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66290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066800"/>
            <a:ext cx="4724400" cy="457200"/>
          </a:xfrm>
        </p:spPr>
        <p:txBody>
          <a:bodyPr>
            <a:normAutofit fontScale="90000"/>
          </a:bodyPr>
          <a:lstStyle/>
          <a:p>
            <a:r>
              <a:rPr lang="en-US" dirty="0" smtClean="0"/>
              <a:t>Beam Bridge</a:t>
            </a:r>
            <a:endParaRPr lang="en-US" dirty="0"/>
          </a:p>
        </p:txBody>
      </p:sp>
      <p:sp>
        <p:nvSpPr>
          <p:cNvPr id="7" name="Text Placeholder 6"/>
          <p:cNvSpPr>
            <a:spLocks noGrp="1"/>
          </p:cNvSpPr>
          <p:nvPr>
            <p:ph type="body" sz="quarter" idx="13"/>
          </p:nvPr>
        </p:nvSpPr>
        <p:spPr/>
        <p:txBody>
          <a:bodyPr/>
          <a:lstStyle/>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04950"/>
            <a:ext cx="6019800" cy="4514850"/>
          </a:xfrm>
          <a:prstGeom prst="rect">
            <a:avLst/>
          </a:prstGeom>
        </p:spPr>
      </p:pic>
    </p:spTree>
    <p:extLst>
      <p:ext uri="{BB962C8B-B14F-4D97-AF65-F5344CB8AC3E}">
        <p14:creationId xmlns:p14="http://schemas.microsoft.com/office/powerpoint/2010/main" val="1964355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5800"/>
            <a:ext cx="7831830" cy="6050089"/>
          </a:xfrm>
          <a:prstGeom prst="rect">
            <a:avLst/>
          </a:prstGeom>
        </p:spPr>
      </p:pic>
      <p:sp>
        <p:nvSpPr>
          <p:cNvPr id="3" name="TextBox 2"/>
          <p:cNvSpPr txBox="1"/>
          <p:nvPr/>
        </p:nvSpPr>
        <p:spPr>
          <a:xfrm>
            <a:off x="152400" y="152400"/>
            <a:ext cx="8305800" cy="369332"/>
          </a:xfrm>
          <a:prstGeom prst="rect">
            <a:avLst/>
          </a:prstGeom>
          <a:noFill/>
        </p:spPr>
        <p:txBody>
          <a:bodyPr wrap="square" rtlCol="0">
            <a:spAutoFit/>
          </a:bodyPr>
          <a:lstStyle/>
          <a:p>
            <a:pPr algn="ctr"/>
            <a:r>
              <a:rPr lang="en-US" dirty="0" smtClean="0"/>
              <a:t>Future site of the George Washington Bridge around the year 1928.</a:t>
            </a:r>
            <a:endParaRPr lang="en-US" dirty="0"/>
          </a:p>
        </p:txBody>
      </p:sp>
    </p:spTree>
    <p:extLst>
      <p:ext uri="{BB962C8B-B14F-4D97-AF65-F5344CB8AC3E}">
        <p14:creationId xmlns:p14="http://schemas.microsoft.com/office/powerpoint/2010/main" val="11757284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38600" y="152400"/>
            <a:ext cx="4639901" cy="3124200"/>
          </a:xfrm>
          <a:prstGeom prst="rect">
            <a:avLst/>
          </a:prstGeom>
          <a:ln>
            <a:noFill/>
          </a:ln>
          <a:effectLst>
            <a:softEdge rad="112500"/>
          </a:effectLst>
        </p:spPr>
      </p:pic>
      <p:sp>
        <p:nvSpPr>
          <p:cNvPr id="4" name="Title 3"/>
          <p:cNvSpPr>
            <a:spLocks noGrp="1"/>
          </p:cNvSpPr>
          <p:nvPr>
            <p:ph type="title"/>
          </p:nvPr>
        </p:nvSpPr>
        <p:spPr>
          <a:xfrm>
            <a:off x="3886200" y="3733801"/>
            <a:ext cx="4800600" cy="1143000"/>
          </a:xfrm>
        </p:spPr>
        <p:txBody>
          <a:bodyPr>
            <a:normAutofit/>
          </a:bodyPr>
          <a:lstStyle/>
          <a:p>
            <a:pPr algn="l"/>
            <a:r>
              <a:rPr lang="en-US" dirty="0" smtClean="0"/>
              <a:t>Setting the footings that the towers would eventually sit on.</a:t>
            </a:r>
            <a:endParaRPr lang="en-US" dirty="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8600" y="152400"/>
            <a:ext cx="3352800" cy="5029200"/>
          </a:xfrm>
        </p:spPr>
      </p:pic>
    </p:spTree>
    <p:extLst>
      <p:ext uri="{BB962C8B-B14F-4D97-AF65-F5344CB8AC3E}">
        <p14:creationId xmlns:p14="http://schemas.microsoft.com/office/powerpoint/2010/main" val="3705585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14400"/>
            <a:ext cx="6400800" cy="5029200"/>
          </a:xfrm>
          <a:prstGeom prst="rect">
            <a:avLst/>
          </a:prstGeom>
        </p:spPr>
      </p:pic>
    </p:spTree>
    <p:extLst>
      <p:ext uri="{BB962C8B-B14F-4D97-AF65-F5344CB8AC3E}">
        <p14:creationId xmlns:p14="http://schemas.microsoft.com/office/powerpoint/2010/main" val="5962761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52400"/>
            <a:ext cx="6553200" cy="6553200"/>
          </a:xfrm>
          <a:prstGeom prst="rect">
            <a:avLst/>
          </a:prstGeom>
        </p:spPr>
      </p:pic>
    </p:spTree>
    <p:extLst>
      <p:ext uri="{BB962C8B-B14F-4D97-AF65-F5344CB8AC3E}">
        <p14:creationId xmlns:p14="http://schemas.microsoft.com/office/powerpoint/2010/main" val="1504488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14400"/>
            <a:ext cx="7086600" cy="4452840"/>
          </a:xfrm>
          <a:prstGeom prst="rect">
            <a:avLst/>
          </a:prstGeom>
        </p:spPr>
      </p:pic>
    </p:spTree>
    <p:extLst>
      <p:ext uri="{BB962C8B-B14F-4D97-AF65-F5344CB8AC3E}">
        <p14:creationId xmlns:p14="http://schemas.microsoft.com/office/powerpoint/2010/main" val="31748744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762001"/>
            <a:ext cx="3886200" cy="380999"/>
          </a:xfrm>
        </p:spPr>
        <p:txBody>
          <a:bodyPr>
            <a:noAutofit/>
          </a:bodyPr>
          <a:lstStyle/>
          <a:p>
            <a:pPr algn="ctr"/>
            <a:r>
              <a:rPr lang="en-US" sz="2400" dirty="0" smtClean="0"/>
              <a:t>Completed October </a:t>
            </a:r>
            <a:r>
              <a:rPr lang="en-US" sz="2400" dirty="0"/>
              <a:t>25, </a:t>
            </a:r>
            <a:r>
              <a:rPr lang="en-US" sz="2400" dirty="0" smtClean="0"/>
              <a:t>1931</a:t>
            </a:r>
            <a:endParaRPr lang="en-US"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038" y="4864"/>
            <a:ext cx="4784651" cy="2743200"/>
          </a:xfrm>
        </p:spPr>
      </p:pic>
      <p:sp>
        <p:nvSpPr>
          <p:cNvPr id="4" name="Text Placeholder 3"/>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828800"/>
            <a:ext cx="3500120" cy="3962400"/>
          </a:xfrm>
          <a:prstGeom prst="rect">
            <a:avLst/>
          </a:prstGeom>
        </p:spPr>
      </p:pic>
      <p:sp>
        <p:nvSpPr>
          <p:cNvPr id="8" name="TextBox 7"/>
          <p:cNvSpPr txBox="1"/>
          <p:nvPr/>
        </p:nvSpPr>
        <p:spPr>
          <a:xfrm>
            <a:off x="685800" y="4070866"/>
            <a:ext cx="4038600" cy="707886"/>
          </a:xfrm>
          <a:prstGeom prst="rect">
            <a:avLst/>
          </a:prstGeom>
          <a:noFill/>
        </p:spPr>
        <p:txBody>
          <a:bodyPr wrap="square" rtlCol="0">
            <a:spAutoFit/>
          </a:bodyPr>
          <a:lstStyle/>
          <a:p>
            <a:r>
              <a:rPr lang="en-US" sz="4000" dirty="0" smtClean="0"/>
              <a:t>Fort Lee Toll Plaza</a:t>
            </a:r>
            <a:endParaRPr lang="en-US" sz="4000" dirty="0"/>
          </a:p>
        </p:txBody>
      </p:sp>
    </p:spTree>
    <p:extLst>
      <p:ext uri="{BB962C8B-B14F-4D97-AF65-F5344CB8AC3E}">
        <p14:creationId xmlns:p14="http://schemas.microsoft.com/office/powerpoint/2010/main" val="2750284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86" y="381000"/>
            <a:ext cx="8448699" cy="5791200"/>
          </a:xfrm>
          <a:prstGeom prst="rect">
            <a:avLst/>
          </a:prstGeom>
        </p:spPr>
      </p:pic>
    </p:spTree>
    <p:extLst>
      <p:ext uri="{BB962C8B-B14F-4D97-AF65-F5344CB8AC3E}">
        <p14:creationId xmlns:p14="http://schemas.microsoft.com/office/powerpoint/2010/main" val="1481248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4038600" cy="5943600"/>
          </a:xfrm>
        </p:spPr>
        <p:txBody>
          <a:bodyPr>
            <a:normAutofit fontScale="90000"/>
          </a:bodyPr>
          <a:lstStyle/>
          <a:p>
            <a:pPr algn="l"/>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GWB Statistics</a:t>
            </a:r>
            <a:br>
              <a:rPr lang="en-US" b="1" dirty="0" smtClean="0"/>
            </a:br>
            <a:r>
              <a:rPr lang="en-US" dirty="0"/>
              <a:t/>
            </a:r>
            <a:br>
              <a:rPr lang="en-US" dirty="0"/>
            </a:br>
            <a:r>
              <a:rPr lang="en-US" dirty="0"/>
              <a:t>Upper Level: October 25, </a:t>
            </a:r>
            <a:r>
              <a:rPr lang="en-US" dirty="0" smtClean="0"/>
              <a:t>1931</a:t>
            </a:r>
            <a:br>
              <a:rPr lang="en-US" dirty="0" smtClean="0"/>
            </a:br>
            <a:r>
              <a:rPr lang="en-US" dirty="0"/>
              <a:t/>
            </a:r>
            <a:br>
              <a:rPr lang="en-US" dirty="0"/>
            </a:br>
            <a:r>
              <a:rPr lang="en-US" dirty="0"/>
              <a:t>Lower Level: August 29, 1962 </a:t>
            </a:r>
            <a:r>
              <a:rPr lang="en-US" dirty="0" smtClean="0"/>
              <a:t/>
            </a:r>
            <a:br>
              <a:rPr lang="en-US" dirty="0" smtClean="0"/>
            </a:br>
            <a:r>
              <a:rPr lang="en-US" dirty="0"/>
              <a:t/>
            </a:r>
            <a:br>
              <a:rPr lang="en-US" dirty="0"/>
            </a:br>
            <a:r>
              <a:rPr lang="en-US" dirty="0"/>
              <a:t>Length of </a:t>
            </a:r>
            <a:r>
              <a:rPr lang="en-US" dirty="0" smtClean="0"/>
              <a:t>Bridge:  </a:t>
            </a:r>
            <a:r>
              <a:rPr lang="en-US" dirty="0"/>
              <a:t>4,760 feet </a:t>
            </a:r>
            <a:r>
              <a:rPr lang="en-US" dirty="0" smtClean="0"/>
              <a:t/>
            </a:r>
            <a:br>
              <a:rPr lang="en-US" dirty="0" smtClean="0"/>
            </a:br>
            <a:r>
              <a:rPr lang="en-US" dirty="0"/>
              <a:t/>
            </a:r>
            <a:br>
              <a:rPr lang="en-US" dirty="0"/>
            </a:br>
            <a:r>
              <a:rPr lang="en-US" dirty="0"/>
              <a:t>Width of </a:t>
            </a:r>
            <a:r>
              <a:rPr lang="en-US" dirty="0" smtClean="0"/>
              <a:t>bridge: </a:t>
            </a:r>
            <a:r>
              <a:rPr lang="en-US" dirty="0"/>
              <a:t>119 feet </a:t>
            </a:r>
            <a:r>
              <a:rPr lang="en-US" dirty="0" smtClean="0"/>
              <a:t/>
            </a:r>
            <a:br>
              <a:rPr lang="en-US" dirty="0" smtClean="0"/>
            </a:br>
            <a:r>
              <a:rPr lang="en-US" dirty="0"/>
              <a:t/>
            </a:r>
            <a:br>
              <a:rPr lang="en-US" dirty="0"/>
            </a:br>
            <a:r>
              <a:rPr lang="en-US" dirty="0"/>
              <a:t>Width of </a:t>
            </a:r>
            <a:r>
              <a:rPr lang="en-US" dirty="0" smtClean="0"/>
              <a:t>roadway: </a:t>
            </a:r>
            <a:r>
              <a:rPr lang="en-US" dirty="0"/>
              <a:t>90 feet </a:t>
            </a:r>
            <a:r>
              <a:rPr lang="en-US" dirty="0" smtClean="0"/>
              <a:t/>
            </a:r>
            <a:br>
              <a:rPr lang="en-US" dirty="0" smtClean="0"/>
            </a:br>
            <a:r>
              <a:rPr lang="en-US" dirty="0"/>
              <a:t/>
            </a:r>
            <a:br>
              <a:rPr lang="en-US" dirty="0"/>
            </a:br>
            <a:r>
              <a:rPr lang="en-US" dirty="0"/>
              <a:t>Height of tower above </a:t>
            </a:r>
            <a:r>
              <a:rPr lang="en-US" dirty="0" smtClean="0"/>
              <a:t>water: </a:t>
            </a:r>
            <a:r>
              <a:rPr lang="en-US" dirty="0"/>
              <a:t>604 </a:t>
            </a:r>
            <a:r>
              <a:rPr lang="en-US" dirty="0" smtClean="0"/>
              <a:t>feet</a:t>
            </a:r>
            <a:br>
              <a:rPr lang="en-US" dirty="0" smtClean="0"/>
            </a:br>
            <a:r>
              <a:rPr lang="en-US" dirty="0" smtClean="0"/>
              <a:t> </a:t>
            </a:r>
            <a:r>
              <a:rPr lang="en-US" dirty="0"/>
              <a:t/>
            </a:r>
            <a:br>
              <a:rPr lang="en-US" dirty="0"/>
            </a:br>
            <a:r>
              <a:rPr lang="en-US" dirty="0"/>
              <a:t>Water clearance at </a:t>
            </a:r>
            <a:r>
              <a:rPr lang="en-US" dirty="0" smtClean="0"/>
              <a:t>mid-span: </a:t>
            </a:r>
            <a:r>
              <a:rPr lang="en-US" dirty="0"/>
              <a:t>212 </a:t>
            </a:r>
            <a:r>
              <a:rPr lang="en-US" dirty="0" smtClean="0"/>
              <a:t>feet</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800" y="76200"/>
            <a:ext cx="5054600" cy="3790950"/>
          </a:xfr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9587994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85800"/>
            <a:ext cx="8782050" cy="5854700"/>
          </a:xfrm>
          <a:prstGeom prst="rect">
            <a:avLst/>
          </a:prstGeom>
        </p:spPr>
      </p:pic>
      <p:sp>
        <p:nvSpPr>
          <p:cNvPr id="8" name="TextBox 7"/>
          <p:cNvSpPr txBox="1"/>
          <p:nvPr/>
        </p:nvSpPr>
        <p:spPr>
          <a:xfrm>
            <a:off x="1752600" y="152400"/>
            <a:ext cx="5334000" cy="369332"/>
          </a:xfrm>
          <a:prstGeom prst="rect">
            <a:avLst/>
          </a:prstGeom>
          <a:noFill/>
        </p:spPr>
        <p:txBody>
          <a:bodyPr wrap="square" rtlCol="0">
            <a:spAutoFit/>
          </a:bodyPr>
          <a:lstStyle/>
          <a:p>
            <a:pPr algn="ctr"/>
            <a:r>
              <a:rPr lang="en-US" dirty="0" smtClean="0"/>
              <a:t>Maintaining the George Washington Bridge</a:t>
            </a:r>
            <a:endParaRPr lang="en-US" dirty="0"/>
          </a:p>
        </p:txBody>
      </p:sp>
    </p:spTree>
    <p:extLst>
      <p:ext uri="{BB962C8B-B14F-4D97-AF65-F5344CB8AC3E}">
        <p14:creationId xmlns:p14="http://schemas.microsoft.com/office/powerpoint/2010/main" val="2467189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1" y="4267200"/>
            <a:ext cx="5029200" cy="533400"/>
          </a:xfrm>
        </p:spPr>
        <p:txBody>
          <a:bodyPr>
            <a:noAutofit/>
          </a:bodyPr>
          <a:lstStyle/>
          <a:p>
            <a:pPr algn="l"/>
            <a:r>
              <a:rPr lang="en-US" sz="4400" dirty="0" smtClean="0"/>
              <a:t>Our Bridges</a:t>
            </a:r>
            <a:endParaRPr lang="en-US" sz="4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228600"/>
            <a:ext cx="8682396" cy="3733800"/>
          </a:xfrm>
        </p:spPr>
      </p:pic>
      <p:sp>
        <p:nvSpPr>
          <p:cNvPr id="4" name="Text Placeholder 3"/>
          <p:cNvSpPr>
            <a:spLocks noGrp="1"/>
          </p:cNvSpPr>
          <p:nvPr>
            <p:ph type="body" sz="half" idx="2"/>
          </p:nvPr>
        </p:nvSpPr>
        <p:spPr>
          <a:xfrm>
            <a:off x="5562600" y="4953000"/>
            <a:ext cx="2209800" cy="1629228"/>
          </a:xfrm>
        </p:spPr>
        <p:txBody>
          <a:bodyPr/>
          <a:lstStyle/>
          <a:p>
            <a:endParaRPr lang="en-US" dirty="0"/>
          </a:p>
        </p:txBody>
      </p:sp>
    </p:spTree>
    <p:extLst>
      <p:ext uri="{BB962C8B-B14F-4D97-AF65-F5344CB8AC3E}">
        <p14:creationId xmlns:p14="http://schemas.microsoft.com/office/powerpoint/2010/main" val="2899497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Beam Bridge</a:t>
            </a:r>
            <a:r>
              <a:rPr lang="en-US" dirty="0"/>
              <a:t> – a simple type of bridge composed of horizontal beams supported by vertical supports</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275" y="1524000"/>
            <a:ext cx="4767894" cy="3304540"/>
          </a:xfrm>
        </p:spPr>
      </p:pic>
      <p:sp>
        <p:nvSpPr>
          <p:cNvPr id="4" name="Text Placeholder 3"/>
          <p:cNvSpPr>
            <a:spLocks noGrp="1"/>
          </p:cNvSpPr>
          <p:nvPr>
            <p:ph type="body" sz="half" idx="2"/>
          </p:nvPr>
        </p:nvSpPr>
        <p:spPr/>
        <p:txBody>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3505199"/>
            <a:ext cx="2971800" cy="2099693"/>
          </a:xfrm>
          <a:prstGeom prst="rect">
            <a:avLst/>
          </a:prstGeom>
        </p:spPr>
      </p:pic>
    </p:spTree>
    <p:extLst>
      <p:ext uri="{BB962C8B-B14F-4D97-AF65-F5344CB8AC3E}">
        <p14:creationId xmlns:p14="http://schemas.microsoft.com/office/powerpoint/2010/main" val="36252566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5000" y="1676401"/>
            <a:ext cx="1981200" cy="1752600"/>
          </a:xfrm>
        </p:spPr>
        <p:txBody>
          <a:bodyPr/>
          <a:lstStyle/>
          <a:p>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66426" y="762000"/>
            <a:ext cx="2863174" cy="3817565"/>
          </a:xfrm>
          <a:prstGeom prst="rect">
            <a:avLst/>
          </a:prstGeom>
          <a:ln>
            <a:noFill/>
          </a:ln>
          <a:effectLst>
            <a:outerShdw blurRad="292100" dist="139700" dir="2700000" algn="tl" rotWithShape="0">
              <a:srgbClr val="333333">
                <a:alpha val="65000"/>
              </a:srgbClr>
            </a:outerShdw>
          </a:effectLst>
        </p:spPr>
      </p:pic>
      <p:sp>
        <p:nvSpPr>
          <p:cNvPr id="8" name="Text Placeholder 7"/>
          <p:cNvSpPr>
            <a:spLocks noGrp="1"/>
          </p:cNvSpPr>
          <p:nvPr>
            <p:ph type="body" sz="half" idx="2"/>
          </p:nvPr>
        </p:nvSpPr>
        <p:spPr>
          <a:xfrm flipH="1">
            <a:off x="7086600" y="5638800"/>
            <a:ext cx="1295400" cy="838200"/>
          </a:xfrm>
        </p:spPr>
        <p:txBody>
          <a:bodyPr>
            <a:norm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60400" y="1022485"/>
            <a:ext cx="6502400" cy="48768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257800" y="234004"/>
            <a:ext cx="2971800" cy="523220"/>
          </a:xfrm>
          <a:prstGeom prst="rect">
            <a:avLst/>
          </a:prstGeom>
          <a:noFill/>
        </p:spPr>
        <p:txBody>
          <a:bodyPr wrap="square" rtlCol="0">
            <a:spAutoFit/>
          </a:bodyPr>
          <a:lstStyle/>
          <a:p>
            <a:pPr algn="ctr"/>
            <a:r>
              <a:rPr lang="en-US" sz="2800" dirty="0" smtClean="0"/>
              <a:t>Our Bridges</a:t>
            </a:r>
            <a:endParaRPr lang="en-US" sz="28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4870315"/>
            <a:ext cx="1371600" cy="182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02384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71600"/>
            <a:ext cx="8838534" cy="5343525"/>
          </a:xfrm>
          <a:prstGeom prst="rect">
            <a:avLst/>
          </a:prstGeom>
        </p:spPr>
      </p:pic>
      <p:sp>
        <p:nvSpPr>
          <p:cNvPr id="3" name="TextBox 2"/>
          <p:cNvSpPr txBox="1"/>
          <p:nvPr/>
        </p:nvSpPr>
        <p:spPr>
          <a:xfrm>
            <a:off x="1752600" y="152400"/>
            <a:ext cx="5105400" cy="646331"/>
          </a:xfrm>
          <a:prstGeom prst="rect">
            <a:avLst/>
          </a:prstGeom>
          <a:noFill/>
        </p:spPr>
        <p:txBody>
          <a:bodyPr wrap="square" rtlCol="0">
            <a:spAutoFit/>
          </a:bodyPr>
          <a:lstStyle/>
          <a:p>
            <a:pPr algn="ctr"/>
            <a:r>
              <a:rPr lang="en-US" sz="3600" b="1" dirty="0" smtClean="0">
                <a:latin typeface="Bradley Hand ITC" panose="03070402050302030203" pitchFamily="66" charset="0"/>
              </a:rPr>
              <a:t>Possible Bridge Designs</a:t>
            </a:r>
            <a:endParaRPr lang="en-US" sz="3600" b="1" dirty="0">
              <a:latin typeface="Bradley Hand ITC" panose="03070402050302030203" pitchFamily="66" charset="0"/>
            </a:endParaRPr>
          </a:p>
        </p:txBody>
      </p:sp>
    </p:spTree>
    <p:extLst>
      <p:ext uri="{BB962C8B-B14F-4D97-AF65-F5344CB8AC3E}">
        <p14:creationId xmlns:p14="http://schemas.microsoft.com/office/powerpoint/2010/main" val="8918033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2400" y="3553691"/>
            <a:ext cx="4267200" cy="3200400"/>
          </a:xfrm>
        </p:spPr>
      </p:pic>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52400" y="152400"/>
            <a:ext cx="4267200" cy="3200400"/>
          </a:xfrm>
        </p:spPr>
      </p:pic>
      <p:sp>
        <p:nvSpPr>
          <p:cNvPr id="4" name="Title 3"/>
          <p:cNvSpPr>
            <a:spLocks noGrp="1"/>
          </p:cNvSpPr>
          <p:nvPr>
            <p:ph type="title"/>
          </p:nvPr>
        </p:nvSpPr>
        <p:spPr>
          <a:xfrm>
            <a:off x="4876800" y="457201"/>
            <a:ext cx="2819400" cy="1676400"/>
          </a:xfrm>
        </p:spPr>
        <p:txBody>
          <a:bodyPr>
            <a:normAutofit/>
          </a:bodyPr>
          <a:lstStyle/>
          <a:p>
            <a:pPr algn="l"/>
            <a:r>
              <a:rPr lang="en-US" sz="4000" dirty="0" smtClean="0"/>
              <a:t>Simple Truss</a:t>
            </a:r>
            <a:endParaRPr lang="en-US" sz="4000" dirty="0"/>
          </a:p>
        </p:txBody>
      </p:sp>
      <p:sp>
        <p:nvSpPr>
          <p:cNvPr id="7" name="TextBox 6"/>
          <p:cNvSpPr txBox="1"/>
          <p:nvPr/>
        </p:nvSpPr>
        <p:spPr>
          <a:xfrm>
            <a:off x="4800600" y="4114800"/>
            <a:ext cx="3200400" cy="707886"/>
          </a:xfrm>
          <a:prstGeom prst="rect">
            <a:avLst/>
          </a:prstGeom>
          <a:noFill/>
        </p:spPr>
        <p:txBody>
          <a:bodyPr wrap="square" rtlCol="0">
            <a:spAutoFit/>
          </a:bodyPr>
          <a:lstStyle/>
          <a:p>
            <a:r>
              <a:rPr lang="en-US" sz="4000" dirty="0" smtClean="0">
                <a:latin typeface="+mj-lt"/>
              </a:rPr>
              <a:t>Simple Beam</a:t>
            </a:r>
            <a:endParaRPr lang="en-US" sz="4000" dirty="0">
              <a:latin typeface="+mj-lt"/>
            </a:endParaRPr>
          </a:p>
        </p:txBody>
      </p:sp>
    </p:spTree>
    <p:extLst>
      <p:ext uri="{BB962C8B-B14F-4D97-AF65-F5344CB8AC3E}">
        <p14:creationId xmlns:p14="http://schemas.microsoft.com/office/powerpoint/2010/main" val="19854574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200" y="76200"/>
            <a:ext cx="4267200" cy="3200400"/>
          </a:xfrm>
        </p:spPr>
      </p:pic>
      <p:sp>
        <p:nvSpPr>
          <p:cNvPr id="4" name="Title 3"/>
          <p:cNvSpPr>
            <a:spLocks noGrp="1"/>
          </p:cNvSpPr>
          <p:nvPr>
            <p:ph type="title"/>
          </p:nvPr>
        </p:nvSpPr>
        <p:spPr>
          <a:xfrm>
            <a:off x="4876800" y="990599"/>
            <a:ext cx="3657600" cy="762001"/>
          </a:xfrm>
        </p:spPr>
        <p:txBody>
          <a:bodyPr>
            <a:noAutofit/>
          </a:bodyPr>
          <a:lstStyle/>
          <a:p>
            <a:pPr algn="l"/>
            <a:r>
              <a:rPr lang="en-US" sz="4000" dirty="0" smtClean="0"/>
              <a:t>Inverse Truss</a:t>
            </a:r>
            <a:endParaRPr lang="en-US" sz="4000" dirty="0"/>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6200" y="3505200"/>
            <a:ext cx="4267200" cy="3200400"/>
          </a:xfrm>
        </p:spPr>
      </p:pic>
      <p:sp>
        <p:nvSpPr>
          <p:cNvPr id="9" name="TextBox 8"/>
          <p:cNvSpPr txBox="1"/>
          <p:nvPr/>
        </p:nvSpPr>
        <p:spPr>
          <a:xfrm>
            <a:off x="4876800" y="4267200"/>
            <a:ext cx="3962400" cy="707886"/>
          </a:xfrm>
          <a:prstGeom prst="rect">
            <a:avLst/>
          </a:prstGeom>
          <a:noFill/>
        </p:spPr>
        <p:txBody>
          <a:bodyPr wrap="square" rtlCol="0">
            <a:spAutoFit/>
          </a:bodyPr>
          <a:lstStyle/>
          <a:p>
            <a:r>
              <a:rPr lang="en-US" sz="4000" dirty="0" smtClean="0">
                <a:latin typeface="+mj-lt"/>
              </a:rPr>
              <a:t>Complex Triangles</a:t>
            </a:r>
            <a:endParaRPr lang="en-US" sz="4000" dirty="0">
              <a:latin typeface="+mj-lt"/>
            </a:endParaRPr>
          </a:p>
        </p:txBody>
      </p:sp>
    </p:spTree>
    <p:extLst>
      <p:ext uri="{BB962C8B-B14F-4D97-AF65-F5344CB8AC3E}">
        <p14:creationId xmlns:p14="http://schemas.microsoft.com/office/powerpoint/2010/main" val="1776980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0" y="5562600"/>
            <a:ext cx="4648200" cy="1143000"/>
          </a:xfrm>
        </p:spPr>
        <p:txBody>
          <a:bodyPr>
            <a:normAutofit/>
          </a:bodyPr>
          <a:lstStyle/>
          <a:p>
            <a:r>
              <a:rPr lang="en-US" sz="4000" dirty="0" smtClean="0"/>
              <a:t>Straw Mad-Genius </a:t>
            </a:r>
            <a:endParaRPr lang="en-US" sz="40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380999"/>
            <a:ext cx="7391400" cy="5543551"/>
          </a:xfrm>
        </p:spPr>
      </p:pic>
      <p:sp>
        <p:nvSpPr>
          <p:cNvPr id="7" name="Text Placeholder 6"/>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5556192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8600"/>
            <a:ext cx="6096000" cy="4084319"/>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1" y="4374787"/>
            <a:ext cx="3159308" cy="2405681"/>
          </a:xfrm>
          <a:prstGeom prst="rect">
            <a:avLst/>
          </a:prstGeom>
        </p:spPr>
      </p:pic>
      <p:sp>
        <p:nvSpPr>
          <p:cNvPr id="10" name="TextBox 9"/>
          <p:cNvSpPr txBox="1"/>
          <p:nvPr/>
        </p:nvSpPr>
        <p:spPr>
          <a:xfrm>
            <a:off x="533400" y="4724400"/>
            <a:ext cx="4419600" cy="923330"/>
          </a:xfrm>
          <a:prstGeom prst="rect">
            <a:avLst/>
          </a:prstGeom>
          <a:noFill/>
        </p:spPr>
        <p:txBody>
          <a:bodyPr wrap="square" rtlCol="0">
            <a:spAutoFit/>
          </a:bodyPr>
          <a:lstStyle/>
          <a:p>
            <a:pPr algn="ctr"/>
            <a:r>
              <a:rPr lang="en-US" sz="5400" dirty="0" smtClean="0"/>
              <a:t>Materials</a:t>
            </a:r>
            <a:endParaRPr lang="en-US" dirty="0"/>
          </a:p>
        </p:txBody>
      </p:sp>
    </p:spTree>
    <p:extLst>
      <p:ext uri="{BB962C8B-B14F-4D97-AF65-F5344CB8AC3E}">
        <p14:creationId xmlns:p14="http://schemas.microsoft.com/office/powerpoint/2010/main" val="12849713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1219200"/>
            <a:ext cx="3048000" cy="2332037"/>
          </a:xfrm>
        </p:spPr>
        <p:txBody>
          <a:bodyPr>
            <a:noAutofit/>
          </a:bodyPr>
          <a:lstStyle/>
          <a:p>
            <a:pPr algn="l"/>
            <a:r>
              <a:rPr lang="en-US" sz="1400" dirty="0" smtClean="0"/>
              <a:t>The objective is to build a strong but light bridge; using only pins and straws. Students will use the skills learned in class to construct a bridge that is well balanced, proportional and symmetrical. A bridge score will be achieved by dividing the weight held (load) by the weight of the bridge. </a:t>
            </a:r>
            <a:endParaRPr lang="en-US" sz="1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228600"/>
            <a:ext cx="4724400" cy="6299200"/>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4" name="Text Placeholder 3"/>
              <p:cNvSpPr>
                <a:spLocks noGrp="1"/>
              </p:cNvSpPr>
              <p:nvPr>
                <p:ph type="body" sz="half" idx="2"/>
              </p:nvPr>
            </p:nvSpPr>
            <p:spPr>
              <a:xfrm>
                <a:off x="5486400" y="3552372"/>
                <a:ext cx="2895600" cy="1629228"/>
              </a:xfrm>
            </p:spPr>
            <p:txBody>
              <a:bodyPr/>
              <a:lstStyle/>
              <a:p>
                <a:endParaRPr lang="en-US" dirty="0" smtClean="0"/>
              </a:p>
              <a:p>
                <a:endParaRPr lang="en-US" sz="1800" dirty="0"/>
              </a:p>
              <a:p>
                <a:pPr algn="ctr"/>
                <a14:m>
                  <m:oMath xmlns:m="http://schemas.openxmlformats.org/officeDocument/2006/math">
                    <m:f>
                      <m:fPr>
                        <m:ctrlPr>
                          <a:rPr lang="en-US" sz="1800" i="1" smtClean="0">
                            <a:solidFill>
                              <a:schemeClr val="tx1"/>
                            </a:solidFill>
                            <a:latin typeface="Cambria Math"/>
                          </a:rPr>
                        </m:ctrlPr>
                      </m:fPr>
                      <m:num>
                        <m:r>
                          <a:rPr lang="en-US" sz="1800" b="0" i="1" smtClean="0">
                            <a:solidFill>
                              <a:schemeClr val="tx1"/>
                            </a:solidFill>
                            <a:latin typeface="Cambria Math"/>
                          </a:rPr>
                          <m:t>𝑤𝑒𝑖𝑔h𝑡</m:t>
                        </m:r>
                        <m:r>
                          <a:rPr lang="en-US" sz="1800" b="0" i="1" smtClean="0">
                            <a:solidFill>
                              <a:schemeClr val="tx1"/>
                            </a:solidFill>
                            <a:latin typeface="Cambria Math"/>
                          </a:rPr>
                          <m:t> </m:t>
                        </m:r>
                        <m:r>
                          <a:rPr lang="en-US" sz="1800" b="0" i="1" smtClean="0">
                            <a:solidFill>
                              <a:schemeClr val="tx1"/>
                            </a:solidFill>
                            <a:latin typeface="Cambria Math"/>
                          </a:rPr>
                          <m:t>h𝑒𝑙𝑑</m:t>
                        </m:r>
                      </m:num>
                      <m:den>
                        <m:r>
                          <a:rPr lang="en-US" sz="1800" b="0" i="1" smtClean="0">
                            <a:solidFill>
                              <a:schemeClr val="tx1"/>
                            </a:solidFill>
                            <a:latin typeface="Cambria Math"/>
                          </a:rPr>
                          <m:t>𝑤𝑒𝑖𝑔h𝑡</m:t>
                        </m:r>
                        <m:r>
                          <a:rPr lang="en-US" sz="1800" b="0" i="1" smtClean="0">
                            <a:solidFill>
                              <a:schemeClr val="tx1"/>
                            </a:solidFill>
                            <a:latin typeface="Cambria Math"/>
                          </a:rPr>
                          <m:t> </m:t>
                        </m:r>
                        <m:r>
                          <a:rPr lang="en-US" sz="1800" b="0" i="1" smtClean="0">
                            <a:solidFill>
                              <a:schemeClr val="tx1"/>
                            </a:solidFill>
                            <a:latin typeface="Cambria Math"/>
                          </a:rPr>
                          <m:t>𝑜𝑓</m:t>
                        </m:r>
                        <m:r>
                          <a:rPr lang="en-US" sz="1800" b="0" i="1" smtClean="0">
                            <a:solidFill>
                              <a:schemeClr val="tx1"/>
                            </a:solidFill>
                            <a:latin typeface="Cambria Math"/>
                          </a:rPr>
                          <m:t> </m:t>
                        </m:r>
                        <m:r>
                          <a:rPr lang="en-US" sz="1800" b="0" i="1" smtClean="0">
                            <a:solidFill>
                              <a:schemeClr val="tx1"/>
                            </a:solidFill>
                            <a:latin typeface="Cambria Math"/>
                          </a:rPr>
                          <m:t>𝑏𝑟𝑖𝑑𝑔𝑒</m:t>
                        </m:r>
                      </m:den>
                    </m:f>
                    <m:r>
                      <a:rPr lang="en-US" sz="1800" b="0" i="0" smtClean="0">
                        <a:solidFill>
                          <a:schemeClr val="tx1"/>
                        </a:solidFill>
                        <a:latin typeface="Cambria Math"/>
                      </a:rPr>
                      <m:t>=</m:t>
                    </m:r>
                    <m:r>
                      <m:rPr>
                        <m:sty m:val="p"/>
                      </m:rPr>
                      <a:rPr lang="en-US" sz="1800" b="0" i="0" smtClean="0">
                        <a:solidFill>
                          <a:schemeClr val="tx1"/>
                        </a:solidFill>
                        <a:latin typeface="Cambria Math"/>
                      </a:rPr>
                      <m:t>score</m:t>
                    </m:r>
                  </m:oMath>
                </a14:m>
                <a:r>
                  <a:rPr lang="en-US" sz="1800" dirty="0" smtClean="0">
                    <a:solidFill>
                      <a:schemeClr val="tx1"/>
                    </a:solidFill>
                  </a:rPr>
                  <a:t>    </a:t>
                </a:r>
                <a:endParaRPr lang="en-US" sz="1800" dirty="0">
                  <a:solidFill>
                    <a:schemeClr val="tx1"/>
                  </a:solidFill>
                </a:endParaRPr>
              </a:p>
            </p:txBody>
          </p:sp>
        </mc:Choice>
        <mc:Fallback xmlns="">
          <p:sp>
            <p:nvSpPr>
              <p:cNvPr id="4" name="Text Placeholder 3"/>
              <p:cNvSpPr>
                <a:spLocks noGrp="1" noRot="1" noChangeAspect="1" noMove="1" noResize="1" noEditPoints="1" noAdjustHandles="1" noChangeArrowheads="1" noChangeShapeType="1" noTextEdit="1"/>
              </p:cNvSpPr>
              <p:nvPr>
                <p:ph type="body" sz="half" idx="2"/>
              </p:nvPr>
            </p:nvSpPr>
            <p:spPr>
              <a:xfrm>
                <a:off x="5486400" y="3552372"/>
                <a:ext cx="2895600" cy="1629228"/>
              </a:xfrm>
              <a:blipFill rotWithShape="1">
                <a:blip r:embed="rId3"/>
                <a:stretch>
                  <a:fillRect/>
                </a:stretch>
              </a:blipFill>
            </p:spPr>
            <p:txBody>
              <a:bodyPr/>
              <a:lstStyle/>
              <a:p>
                <a:r>
                  <a:rPr lang="en-US">
                    <a:noFill/>
                  </a:rPr>
                  <a:t> </a:t>
                </a:r>
              </a:p>
            </p:txBody>
          </p:sp>
        </mc:Fallback>
      </mc:AlternateContent>
      <p:sp>
        <p:nvSpPr>
          <p:cNvPr id="6" name="TextBox 5"/>
          <p:cNvSpPr txBox="1"/>
          <p:nvPr/>
        </p:nvSpPr>
        <p:spPr>
          <a:xfrm>
            <a:off x="457200" y="6477000"/>
            <a:ext cx="4495800" cy="369332"/>
          </a:xfrm>
          <a:prstGeom prst="rect">
            <a:avLst/>
          </a:prstGeom>
          <a:noFill/>
        </p:spPr>
        <p:txBody>
          <a:bodyPr wrap="square" rtlCol="0">
            <a:spAutoFit/>
          </a:bodyPr>
          <a:lstStyle/>
          <a:p>
            <a:pPr algn="ctr"/>
            <a:r>
              <a:rPr lang="en-US" b="1" dirty="0" smtClean="0">
                <a:latin typeface="Bradley Hand ITC" panose="03070402050302030203" pitchFamily="66" charset="0"/>
              </a:rPr>
              <a:t>Edgar’s Bridge held 120lbs in 2010</a:t>
            </a:r>
            <a:endParaRPr lang="en-US" b="1" dirty="0">
              <a:latin typeface="Bradley Hand ITC" panose="03070402050302030203" pitchFamily="66" charset="0"/>
            </a:endParaRPr>
          </a:p>
        </p:txBody>
      </p:sp>
    </p:spTree>
    <p:extLst>
      <p:ext uri="{BB962C8B-B14F-4D97-AF65-F5344CB8AC3E}">
        <p14:creationId xmlns:p14="http://schemas.microsoft.com/office/powerpoint/2010/main" val="5630599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791200" y="4724400"/>
            <a:ext cx="1828800" cy="1905000"/>
          </a:xfrm>
        </p:spPr>
        <p:txBody>
          <a:bodyPr>
            <a:normAutofit fontScale="85000" lnSpcReduction="20000"/>
          </a:bodyPr>
          <a:lstStyle/>
          <a:p>
            <a:r>
              <a:rPr lang="en-US" sz="2800" dirty="0" smtClean="0"/>
              <a:t>A = 17-20</a:t>
            </a:r>
          </a:p>
          <a:p>
            <a:r>
              <a:rPr lang="en-US" sz="2800" dirty="0" smtClean="0"/>
              <a:t>B = 13-16</a:t>
            </a:r>
          </a:p>
          <a:p>
            <a:r>
              <a:rPr lang="en-US" sz="2800" dirty="0" smtClean="0"/>
              <a:t>C = 9-12</a:t>
            </a:r>
          </a:p>
          <a:p>
            <a:r>
              <a:rPr lang="en-US" sz="2800" dirty="0" smtClean="0"/>
              <a:t>D = 5-8</a:t>
            </a:r>
          </a:p>
          <a:p>
            <a:r>
              <a:rPr lang="en-US" sz="2800" dirty="0" smtClean="0"/>
              <a:t>F = 1-4</a:t>
            </a:r>
            <a:endParaRPr lang="en-US" sz="2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8600" y="304800"/>
            <a:ext cx="4876800" cy="5855822"/>
          </a:xfrm>
        </p:spPr>
      </p:pic>
      <p:sp>
        <p:nvSpPr>
          <p:cNvPr id="4" name="Title 3"/>
          <p:cNvSpPr>
            <a:spLocks noGrp="1"/>
          </p:cNvSpPr>
          <p:nvPr>
            <p:ph type="title"/>
          </p:nvPr>
        </p:nvSpPr>
        <p:spPr>
          <a:xfrm>
            <a:off x="5257800" y="381001"/>
            <a:ext cx="3429000" cy="5029200"/>
          </a:xfrm>
        </p:spPr>
        <p:txBody>
          <a:bodyPr>
            <a:noAutofit/>
          </a:bodyPr>
          <a:lstStyle/>
          <a:p>
            <a:pPr algn="l"/>
            <a:r>
              <a:rPr lang="en-US" sz="1600" dirty="0" smtClean="0"/>
              <a:t>Your bridge </a:t>
            </a:r>
            <a:r>
              <a:rPr lang="en-US" sz="1600" dirty="0"/>
              <a:t>will be made out of </a:t>
            </a:r>
            <a:r>
              <a:rPr lang="en-US" sz="1600" dirty="0" smtClean="0"/>
              <a:t>only pins and straws. No glue, tape or other adhesives may be used. You will need approximately </a:t>
            </a:r>
            <a:r>
              <a:rPr lang="en-US" sz="1600" dirty="0"/>
              <a:t>200 </a:t>
            </a:r>
            <a:r>
              <a:rPr lang="en-US" sz="1600" dirty="0" smtClean="0"/>
              <a:t>straws and two boxes of pins. </a:t>
            </a:r>
            <a:r>
              <a:rPr lang="en-US" sz="1600" dirty="0"/>
              <a:t>The bridge must </a:t>
            </a:r>
            <a:r>
              <a:rPr lang="en-US" sz="1600" dirty="0" smtClean="0"/>
              <a:t>measure 8” wide and 21” long. Once built the </a:t>
            </a:r>
            <a:r>
              <a:rPr lang="en-US" sz="1600" dirty="0"/>
              <a:t>bridge </a:t>
            </a:r>
            <a:r>
              <a:rPr lang="en-US" sz="1600" dirty="0" smtClean="0"/>
              <a:t>will be positioned  </a:t>
            </a:r>
            <a:r>
              <a:rPr lang="en-US" sz="1600" dirty="0"/>
              <a:t>at least one foot above the floor. </a:t>
            </a:r>
            <a:r>
              <a:rPr lang="en-US" sz="1600" dirty="0" smtClean="0"/>
              <a:t>We will then begin to add weight to the bridge.  The bridge must bear the load for one minute to count.  In </a:t>
            </a:r>
            <a:r>
              <a:rPr lang="en-US" sz="1600" dirty="0"/>
              <a:t>addition to meeting the weight bearing and structural requirements, the bridge will also be judged on its aesthetics, so be creative. </a:t>
            </a: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endParaRPr lang="en-US" sz="1600" dirty="0"/>
          </a:p>
        </p:txBody>
      </p:sp>
    </p:spTree>
    <p:extLst>
      <p:ext uri="{BB962C8B-B14F-4D97-AF65-F5344CB8AC3E}">
        <p14:creationId xmlns:p14="http://schemas.microsoft.com/office/powerpoint/2010/main" val="17518610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759088292"/>
              </p:ext>
            </p:extLst>
          </p:nvPr>
        </p:nvGraphicFramePr>
        <p:xfrm>
          <a:off x="107005" y="413266"/>
          <a:ext cx="8579795" cy="6302273"/>
        </p:xfrm>
        <a:graphic>
          <a:graphicData uri="http://schemas.openxmlformats.org/drawingml/2006/table">
            <a:tbl>
              <a:tblPr firstRow="1" bandRow="1">
                <a:tableStyleId>{5C22544A-7EE6-4342-B048-85BDC9FD1C3A}</a:tableStyleId>
              </a:tblPr>
              <a:tblGrid>
                <a:gridCol w="1715959"/>
                <a:gridCol w="1715959"/>
                <a:gridCol w="1715959"/>
                <a:gridCol w="1715959"/>
                <a:gridCol w="1715959"/>
              </a:tblGrid>
              <a:tr h="256914">
                <a:tc>
                  <a:txBody>
                    <a:bodyPr/>
                    <a:lstStyle/>
                    <a:p>
                      <a:r>
                        <a:rPr lang="en-US" sz="1100" dirty="0" smtClean="0"/>
                        <a:t>Category</a:t>
                      </a:r>
                      <a:endParaRPr lang="en-US" sz="1100" dirty="0"/>
                    </a:p>
                  </a:txBody>
                  <a:tcPr/>
                </a:tc>
                <a:tc>
                  <a:txBody>
                    <a:bodyPr/>
                    <a:lstStyle/>
                    <a:p>
                      <a:r>
                        <a:rPr lang="en-US" sz="1100" dirty="0" smtClean="0"/>
                        <a:t>1</a:t>
                      </a:r>
                      <a:endParaRPr lang="en-US" sz="1100" dirty="0"/>
                    </a:p>
                  </a:txBody>
                  <a:tcPr/>
                </a:tc>
                <a:tc>
                  <a:txBody>
                    <a:bodyPr/>
                    <a:lstStyle/>
                    <a:p>
                      <a:r>
                        <a:rPr lang="en-US" sz="1100" dirty="0" smtClean="0"/>
                        <a:t>2</a:t>
                      </a:r>
                      <a:endParaRPr lang="en-US" sz="1100" dirty="0"/>
                    </a:p>
                  </a:txBody>
                  <a:tcPr/>
                </a:tc>
                <a:tc>
                  <a:txBody>
                    <a:bodyPr/>
                    <a:lstStyle/>
                    <a:p>
                      <a:r>
                        <a:rPr lang="en-US" sz="1100" dirty="0" smtClean="0"/>
                        <a:t>3</a:t>
                      </a:r>
                      <a:endParaRPr lang="en-US" sz="1100" dirty="0"/>
                    </a:p>
                  </a:txBody>
                  <a:tcPr/>
                </a:tc>
                <a:tc>
                  <a:txBody>
                    <a:bodyPr/>
                    <a:lstStyle/>
                    <a:p>
                      <a:r>
                        <a:rPr lang="en-US" sz="1100" dirty="0" smtClean="0"/>
                        <a:t>4</a:t>
                      </a:r>
                      <a:endParaRPr lang="en-US" sz="1100" dirty="0"/>
                    </a:p>
                  </a:txBody>
                  <a:tcPr/>
                </a:tc>
              </a:tr>
              <a:tr h="1156584">
                <a:tc>
                  <a:txBody>
                    <a:bodyPr/>
                    <a:lstStyle/>
                    <a:p>
                      <a:r>
                        <a:rPr lang="en-US" sz="1100" dirty="0" smtClean="0"/>
                        <a:t>Plan</a:t>
                      </a:r>
                      <a:endParaRPr lang="en-US" sz="1100" dirty="0"/>
                    </a:p>
                  </a:txBody>
                  <a:tcPr/>
                </a:tc>
                <a:tc>
                  <a:txBody>
                    <a:bodyPr/>
                    <a:lstStyle/>
                    <a:p>
                      <a:r>
                        <a:rPr lang="en-US" sz="1100" dirty="0" smtClean="0"/>
                        <a:t>Plan is not drawn to scale. Materials are not identified.</a:t>
                      </a:r>
                      <a:endParaRPr lang="en-US" sz="1100" dirty="0"/>
                    </a:p>
                  </a:txBody>
                  <a:tcPr/>
                </a:tc>
                <a:tc>
                  <a:txBody>
                    <a:bodyPr/>
                    <a:lstStyle/>
                    <a:p>
                      <a:r>
                        <a:rPr lang="en-US" sz="1100" dirty="0" smtClean="0"/>
                        <a:t>Plan has some materials labeled.</a:t>
                      </a:r>
                      <a:r>
                        <a:rPr lang="en-US" sz="1100" baseline="0" dirty="0" smtClean="0"/>
                        <a:t>  Some Parts are drawn to scale.</a:t>
                      </a:r>
                      <a:endParaRPr lang="en-US" sz="1100" dirty="0"/>
                    </a:p>
                  </a:txBody>
                  <a:tcPr/>
                </a:tc>
                <a:tc>
                  <a:txBody>
                    <a:bodyPr/>
                    <a:lstStyle/>
                    <a:p>
                      <a:r>
                        <a:rPr lang="en-US" sz="1100" dirty="0" smtClean="0"/>
                        <a:t>Most materials are labeled.  Most of the bridge is drawn to scale.</a:t>
                      </a:r>
                      <a:endParaRPr lang="en-US" sz="1100" dirty="0"/>
                    </a:p>
                  </a:txBody>
                  <a:tcPr/>
                </a:tc>
                <a:tc>
                  <a:txBody>
                    <a:bodyPr/>
                    <a:lstStyle/>
                    <a:p>
                      <a:r>
                        <a:rPr lang="en-US" sz="1100" dirty="0" smtClean="0"/>
                        <a:t>Outstanding design.  Covered all requirements.</a:t>
                      </a:r>
                      <a:r>
                        <a:rPr lang="en-US" sz="1100" baseline="0" dirty="0" smtClean="0"/>
                        <a:t>  Design is labeled drawn to scale and proper building material is used.</a:t>
                      </a:r>
                      <a:endParaRPr lang="en-US" sz="1100" dirty="0"/>
                    </a:p>
                  </a:txBody>
                  <a:tcPr/>
                </a:tc>
              </a:tr>
              <a:tr h="1462349">
                <a:tc>
                  <a:txBody>
                    <a:bodyPr/>
                    <a:lstStyle/>
                    <a:p>
                      <a:r>
                        <a:rPr lang="en-US" sz="1100" dirty="0" smtClean="0"/>
                        <a:t>Bridge Knowledge</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mn-cs"/>
                        </a:rPr>
                        <a:t>Explanations do not illustrate much understanding of scientific principles underlying the construction and modifications. </a:t>
                      </a:r>
                      <a:endParaRPr lang="en-US" sz="1100" dirty="0" smtClean="0">
                        <a:effectLst/>
                      </a:endParaRPr>
                    </a:p>
                    <a:p>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mn-cs"/>
                        </a:rPr>
                        <a:t>Explanations indicate relatively accurate understanding of scientific principles underlying the construction and modifications. </a:t>
                      </a:r>
                      <a:endParaRPr lang="en-US" sz="1100" dirty="0" smtClean="0">
                        <a:effectLst/>
                      </a:endParaRPr>
                    </a:p>
                    <a:p>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mn-cs"/>
                        </a:rPr>
                        <a:t>Explanations indicate a relatively accurate understanding of scientific principles underlying the construction and modifications. </a:t>
                      </a:r>
                      <a:endParaRPr lang="en-US" sz="1100" dirty="0" smtClean="0">
                        <a:effectLst/>
                      </a:endParaRPr>
                    </a:p>
                    <a:p>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mn-cs"/>
                        </a:rPr>
                        <a:t>Explanations indicate a clear and accurate understanding of scientific principles underlying the construction and modifications. </a:t>
                      </a:r>
                      <a:endParaRPr lang="en-US" sz="1100" dirty="0" smtClean="0">
                        <a:effectLst/>
                      </a:endParaRPr>
                    </a:p>
                    <a:p>
                      <a:endParaRPr lang="en-US" sz="1100" dirty="0"/>
                    </a:p>
                  </a:txBody>
                  <a:tcPr/>
                </a:tc>
              </a:tr>
              <a:tr h="1151919">
                <a:tc>
                  <a:txBody>
                    <a:bodyPr/>
                    <a:lstStyle/>
                    <a:p>
                      <a:r>
                        <a:rPr lang="en-US" sz="1100" dirty="0" smtClean="0"/>
                        <a:t>Completed</a:t>
                      </a:r>
                    </a:p>
                    <a:p>
                      <a:r>
                        <a:rPr lang="en-US" sz="1100" dirty="0" smtClean="0"/>
                        <a:t>Bridge</a:t>
                      </a:r>
                      <a:endParaRPr lang="en-US" sz="1100" dirty="0"/>
                    </a:p>
                  </a:txBody>
                  <a:tcPr/>
                </a:tc>
                <a:tc>
                  <a:txBody>
                    <a:bodyPr/>
                    <a:lstStyle/>
                    <a:p>
                      <a:r>
                        <a:rPr lang="en-US" sz="1100" dirty="0" smtClean="0"/>
                        <a:t>Bridge</a:t>
                      </a:r>
                      <a:r>
                        <a:rPr lang="en-US" sz="1100" baseline="0" dirty="0" smtClean="0"/>
                        <a:t> scores between 05. and 42.5.  Bridge is not constructed to scaled plan.</a:t>
                      </a:r>
                      <a:endParaRPr lang="en-US" sz="1100" dirty="0"/>
                    </a:p>
                  </a:txBody>
                  <a:tcPr/>
                </a:tc>
                <a:tc>
                  <a:txBody>
                    <a:bodyPr/>
                    <a:lstStyle/>
                    <a:p>
                      <a:r>
                        <a:rPr lang="en-US" sz="1100" dirty="0" smtClean="0"/>
                        <a:t>Bridge scores between 43 and 84.5.</a:t>
                      </a:r>
                      <a:r>
                        <a:rPr lang="en-US" sz="1100" baseline="0" dirty="0" smtClean="0"/>
                        <a:t>  Bridge is somewhat constructed to plan.</a:t>
                      </a:r>
                      <a:endParaRPr lang="en-US" sz="1100" dirty="0"/>
                    </a:p>
                  </a:txBody>
                  <a:tcPr/>
                </a:tc>
                <a:tc>
                  <a:txBody>
                    <a:bodyPr/>
                    <a:lstStyle/>
                    <a:p>
                      <a:r>
                        <a:rPr lang="en-US" sz="1100" dirty="0" smtClean="0"/>
                        <a:t>Bridge scores between 85 and 127.  </a:t>
                      </a:r>
                      <a:r>
                        <a:rPr lang="en-US" sz="1100" baseline="0" dirty="0" smtClean="0"/>
                        <a:t>Bridge is similarly constructed to scaled plan.</a:t>
                      </a:r>
                      <a:endParaRPr lang="en-US" sz="1100" dirty="0"/>
                    </a:p>
                  </a:txBody>
                  <a:tcPr/>
                </a:tc>
                <a:tc>
                  <a:txBody>
                    <a:bodyPr/>
                    <a:lstStyle/>
                    <a:p>
                      <a:r>
                        <a:rPr lang="en-US" sz="1100" dirty="0" smtClean="0"/>
                        <a:t>Bridge scores between 128 and 170.</a:t>
                      </a:r>
                      <a:r>
                        <a:rPr lang="en-US" sz="1100" baseline="0" dirty="0" smtClean="0"/>
                        <a:t>  Bridge is constructed to scale and is aesthetically pleasing. </a:t>
                      </a:r>
                      <a:endParaRPr lang="en-US" sz="1100" dirty="0"/>
                    </a:p>
                  </a:txBody>
                  <a:tcPr/>
                </a:tc>
              </a:tr>
              <a:tr h="1342701">
                <a:tc>
                  <a:txBody>
                    <a:bodyPr/>
                    <a:lstStyle/>
                    <a:p>
                      <a:r>
                        <a:rPr lang="en-US" sz="1100" dirty="0" smtClean="0"/>
                        <a:t>Teamwork</a:t>
                      </a:r>
                      <a:endParaRPr lang="en-US" sz="1100" dirty="0"/>
                    </a:p>
                  </a:txBody>
                  <a:tcPr/>
                </a:tc>
                <a:tc>
                  <a:txBody>
                    <a:bodyPr/>
                    <a:lstStyle/>
                    <a:p>
                      <a:r>
                        <a:rPr lang="en-US" sz="1100" dirty="0" smtClean="0"/>
                        <a:t>All tasks were not completed.  Two or more students did not follow assigned tasks.  Tension within the  group. </a:t>
                      </a:r>
                      <a:endParaRPr lang="en-US" sz="1100" dirty="0"/>
                    </a:p>
                  </a:txBody>
                  <a:tcPr/>
                </a:tc>
                <a:tc>
                  <a:txBody>
                    <a:bodyPr/>
                    <a:lstStyle/>
                    <a:p>
                      <a:r>
                        <a:rPr lang="en-US" sz="1100" dirty="0" smtClean="0"/>
                        <a:t>Some</a:t>
                      </a:r>
                      <a:r>
                        <a:rPr lang="en-US" sz="1100" baseline="0" dirty="0" smtClean="0"/>
                        <a:t> tasks were completed.  Some ideas were incorporated into design and construction.</a:t>
                      </a:r>
                      <a:endParaRPr lang="en-US" sz="1100" dirty="0"/>
                    </a:p>
                  </a:txBody>
                  <a:tcPr/>
                </a:tc>
                <a:tc>
                  <a:txBody>
                    <a:bodyPr/>
                    <a:lstStyle/>
                    <a:p>
                      <a:r>
                        <a:rPr lang="en-US" sz="1100" dirty="0" smtClean="0"/>
                        <a:t>Most members completed their tasks.  Most ideas were incorporated</a:t>
                      </a:r>
                      <a:r>
                        <a:rPr lang="en-US" sz="1100" baseline="0" dirty="0" smtClean="0"/>
                        <a:t> into design and construction.</a:t>
                      </a:r>
                      <a:endParaRPr lang="en-US" sz="1100" dirty="0"/>
                    </a:p>
                  </a:txBody>
                  <a:tcPr/>
                </a:tc>
                <a:tc>
                  <a:txBody>
                    <a:bodyPr/>
                    <a:lstStyle/>
                    <a:p>
                      <a:r>
                        <a:rPr lang="en-US" sz="1100" dirty="0" smtClean="0"/>
                        <a:t>All members completed their tasks.</a:t>
                      </a:r>
                      <a:r>
                        <a:rPr lang="en-US" sz="1100" baseline="0" dirty="0" smtClean="0"/>
                        <a:t>  They listened to each other’s ideas and incorporated them into design and construction.</a:t>
                      </a:r>
                      <a:endParaRPr lang="en-US" sz="1100" dirty="0"/>
                    </a:p>
                  </a:txBody>
                  <a:tcPr/>
                </a:tc>
              </a:tr>
              <a:tr h="921867">
                <a:tc>
                  <a:txBody>
                    <a:bodyPr/>
                    <a:lstStyle/>
                    <a:p>
                      <a:r>
                        <a:rPr lang="en-US" sz="1100" dirty="0" smtClean="0"/>
                        <a:t>Aesthetic</a:t>
                      </a:r>
                      <a:r>
                        <a:rPr lang="en-US" sz="1100" baseline="0" dirty="0" smtClean="0"/>
                        <a:t> Quality</a:t>
                      </a:r>
                      <a:endParaRPr lang="en-US" sz="1100" dirty="0"/>
                    </a:p>
                  </a:txBody>
                  <a:tcPr/>
                </a:tc>
                <a:tc>
                  <a:txBody>
                    <a:bodyPr/>
                    <a:lstStyle/>
                    <a:p>
                      <a:r>
                        <a:rPr lang="en-US" sz="1100" dirty="0" smtClean="0"/>
                        <a:t>The project has none</a:t>
                      </a:r>
                      <a:r>
                        <a:rPr lang="en-US" sz="1100" baseline="0" dirty="0" smtClean="0"/>
                        <a:t> of the following aesthetic elements: proportion, symmetry and balance</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project has one</a:t>
                      </a:r>
                      <a:r>
                        <a:rPr lang="en-US" sz="1100" baseline="0" dirty="0" smtClean="0"/>
                        <a:t> of the following aesthetic elements: proportion, symmetry and balance</a:t>
                      </a:r>
                      <a:endParaRPr lang="en-US" sz="1100" dirty="0" smtClean="0"/>
                    </a:p>
                    <a:p>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project has two</a:t>
                      </a:r>
                      <a:r>
                        <a:rPr lang="en-US" sz="1100" baseline="0" dirty="0" smtClean="0"/>
                        <a:t> of the following aesthetic elements: proportion, symmetry and balance</a:t>
                      </a:r>
                      <a:endParaRPr lang="en-US" sz="1100" dirty="0" smtClean="0"/>
                    </a:p>
                    <a:p>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project has all three</a:t>
                      </a:r>
                      <a:r>
                        <a:rPr lang="en-US" sz="1100" baseline="0" dirty="0" smtClean="0"/>
                        <a:t> of the following aesthetic elements: proportion, symmetry and balance.</a:t>
                      </a:r>
                      <a:endParaRPr lang="en-US" sz="1100" dirty="0" smtClean="0"/>
                    </a:p>
                    <a:p>
                      <a:endParaRPr lang="en-US" sz="1100" dirty="0"/>
                    </a:p>
                  </a:txBody>
                  <a:tcPr/>
                </a:tc>
              </a:tr>
            </a:tbl>
          </a:graphicData>
        </a:graphic>
      </p:graphicFrame>
      <p:sp>
        <p:nvSpPr>
          <p:cNvPr id="6" name="TextBox 5"/>
          <p:cNvSpPr txBox="1"/>
          <p:nvPr/>
        </p:nvSpPr>
        <p:spPr>
          <a:xfrm>
            <a:off x="304800" y="43934"/>
            <a:ext cx="8382000" cy="369332"/>
          </a:xfrm>
          <a:prstGeom prst="rect">
            <a:avLst/>
          </a:prstGeom>
          <a:noFill/>
        </p:spPr>
        <p:txBody>
          <a:bodyPr wrap="square" rtlCol="0">
            <a:spAutoFit/>
          </a:bodyPr>
          <a:lstStyle/>
          <a:p>
            <a:pPr algn="r"/>
            <a:r>
              <a:rPr lang="en-US" dirty="0" smtClean="0"/>
              <a:t>Bridge Building Rubric</a:t>
            </a:r>
            <a:endParaRPr lang="en-US" dirty="0"/>
          </a:p>
        </p:txBody>
      </p:sp>
    </p:spTree>
    <p:extLst>
      <p:ext uri="{BB962C8B-B14F-4D97-AF65-F5344CB8AC3E}">
        <p14:creationId xmlns:p14="http://schemas.microsoft.com/office/powerpoint/2010/main" val="13574564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626" y="108625"/>
            <a:ext cx="8763000" cy="7571303"/>
          </a:xfrm>
          <a:prstGeom prst="rect">
            <a:avLst/>
          </a:prstGeom>
          <a:noFill/>
        </p:spPr>
        <p:txBody>
          <a:bodyPr wrap="square" rtlCol="0">
            <a:spAutoFit/>
          </a:bodyPr>
          <a:lstStyle/>
          <a:p>
            <a:pPr algn="ctr"/>
            <a:r>
              <a:rPr lang="en-US" dirty="0" smtClean="0"/>
              <a:t>Notebook Test      </a:t>
            </a:r>
            <a:endParaRPr lang="en-US" dirty="0"/>
          </a:p>
          <a:p>
            <a:pPr marL="342900" indent="-342900">
              <a:buAutoNum type="arabicPeriod"/>
            </a:pPr>
            <a:r>
              <a:rPr lang="en-US" dirty="0" smtClean="0"/>
              <a:t>What are the six bridge types?</a:t>
            </a:r>
          </a:p>
          <a:p>
            <a:pPr marL="342900" indent="-342900">
              <a:buAutoNum type="arabicPeriod"/>
            </a:pPr>
            <a:r>
              <a:rPr lang="en-US" dirty="0" smtClean="0"/>
              <a:t>What is the definition of a beam bridge?</a:t>
            </a:r>
          </a:p>
          <a:p>
            <a:pPr marL="342900" indent="-342900">
              <a:buAutoNum type="arabicPeriod"/>
            </a:pPr>
            <a:r>
              <a:rPr lang="en-US" dirty="0" smtClean="0"/>
              <a:t>Arch bridges are always under _____________.</a:t>
            </a:r>
          </a:p>
          <a:p>
            <a:pPr marL="342900" indent="-342900">
              <a:buAutoNum type="arabicPeriod"/>
            </a:pPr>
            <a:r>
              <a:rPr lang="en-US" dirty="0" smtClean="0"/>
              <a:t>The most important stone in an arch bridge is the _______________.</a:t>
            </a:r>
          </a:p>
          <a:p>
            <a:pPr marL="342900" indent="-342900">
              <a:buAutoNum type="arabicPeriod"/>
            </a:pPr>
            <a:r>
              <a:rPr lang="en-US" dirty="0" smtClean="0"/>
              <a:t>In a truss bridge, all loads are carried by ______________ and ______________.</a:t>
            </a:r>
          </a:p>
          <a:p>
            <a:pPr marL="342900" indent="-342900">
              <a:buAutoNum type="arabicPeriod"/>
            </a:pPr>
            <a:r>
              <a:rPr lang="en-US" dirty="0" smtClean="0"/>
              <a:t>The </a:t>
            </a:r>
            <a:r>
              <a:rPr lang="en-US" dirty="0"/>
              <a:t>Pulaski Skyway </a:t>
            </a:r>
            <a:r>
              <a:rPr lang="en-US" dirty="0" smtClean="0"/>
              <a:t>is an example of what kind of bridge?</a:t>
            </a:r>
          </a:p>
          <a:p>
            <a:pPr marL="342900" indent="-342900">
              <a:buAutoNum type="arabicPeriod"/>
            </a:pPr>
            <a:r>
              <a:rPr lang="en-US" dirty="0" smtClean="0"/>
              <a:t>What is the job of the cables in a </a:t>
            </a:r>
            <a:r>
              <a:rPr lang="en-US" dirty="0"/>
              <a:t>Cable-Stayed </a:t>
            </a:r>
            <a:r>
              <a:rPr lang="en-US" dirty="0" smtClean="0"/>
              <a:t>bridge?</a:t>
            </a:r>
          </a:p>
          <a:p>
            <a:pPr marL="342900" indent="-342900">
              <a:buAutoNum type="arabicPeriod"/>
            </a:pPr>
            <a:r>
              <a:rPr lang="en-US" dirty="0" smtClean="0"/>
              <a:t>The George Washington and Golden Gate are examples of what kind of bridge?</a:t>
            </a:r>
          </a:p>
          <a:p>
            <a:pPr marL="342900" indent="-342900">
              <a:buAutoNum type="arabicPeriod"/>
            </a:pPr>
            <a:r>
              <a:rPr lang="en-US" dirty="0" smtClean="0"/>
              <a:t>What are the six bridge forces?</a:t>
            </a:r>
          </a:p>
          <a:p>
            <a:pPr marL="342900" indent="-342900">
              <a:buAutoNum type="arabicPeriod"/>
            </a:pPr>
            <a:r>
              <a:rPr lang="en-US" dirty="0" smtClean="0"/>
              <a:t>What is the definition of load?</a:t>
            </a:r>
          </a:p>
          <a:p>
            <a:pPr marL="342900" indent="-342900">
              <a:buAutoNum type="arabicPeriod"/>
            </a:pPr>
            <a:r>
              <a:rPr lang="en-US" dirty="0" smtClean="0"/>
              <a:t>What force caused the </a:t>
            </a:r>
            <a:r>
              <a:rPr lang="en-US" dirty="0"/>
              <a:t>Tacoma Narrows </a:t>
            </a:r>
            <a:r>
              <a:rPr lang="en-US" dirty="0" smtClean="0"/>
              <a:t>Bridge to collapse in 1940?</a:t>
            </a:r>
          </a:p>
          <a:p>
            <a:pPr marL="342900" indent="-342900">
              <a:buAutoNum type="arabicPeriod"/>
            </a:pPr>
            <a:r>
              <a:rPr lang="en-US" dirty="0" smtClean="0"/>
              <a:t>Why were soldiers ordered to “break step” when crossing  bridges during the civil war?</a:t>
            </a:r>
          </a:p>
          <a:p>
            <a:pPr marL="342900" indent="-342900">
              <a:buAutoNum type="arabicPeriod"/>
            </a:pPr>
            <a:r>
              <a:rPr lang="en-US" dirty="0" smtClean="0"/>
              <a:t>How does a truss make bridges stronger.</a:t>
            </a:r>
          </a:p>
          <a:p>
            <a:pPr marL="342900" indent="-342900">
              <a:buAutoNum type="arabicPeriod"/>
            </a:pPr>
            <a:r>
              <a:rPr lang="en-US" dirty="0" smtClean="0"/>
              <a:t>Why will a bridge freeze before a road surface?</a:t>
            </a:r>
          </a:p>
          <a:p>
            <a:pPr marL="342900" indent="-342900">
              <a:buAutoNum type="arabicPeriod"/>
            </a:pPr>
            <a:r>
              <a:rPr lang="en-US" dirty="0" smtClean="0"/>
              <a:t>Where is the neutral layer on an I-beam?</a:t>
            </a:r>
          </a:p>
          <a:p>
            <a:pPr marL="342900" indent="-342900">
              <a:buAutoNum type="arabicPeriod"/>
            </a:pPr>
            <a:r>
              <a:rPr lang="en-US" dirty="0" smtClean="0"/>
              <a:t>When was the George Washington Bridge completed?</a:t>
            </a:r>
          </a:p>
          <a:p>
            <a:pPr marL="342900" indent="-342900">
              <a:buAutoNum type="arabicPeriod"/>
            </a:pPr>
            <a:r>
              <a:rPr lang="en-US" dirty="0" smtClean="0"/>
              <a:t>When was the lower level completed on the George Washington Bridge?</a:t>
            </a:r>
          </a:p>
          <a:p>
            <a:pPr marL="342900" indent="-342900">
              <a:buFontTx/>
              <a:buAutoNum type="arabicPeriod"/>
            </a:pPr>
            <a:r>
              <a:rPr lang="en-US" dirty="0"/>
              <a:t>In a small village there was a troll who lived under a bridge. The only way in or out of the small hamlet was to take the bridge. It takes one minute to cross the bridge, even if you run. The troll sleeps for 30 seconds at a time under the bridge. When you get half way across the bridge, (which would take you 30 seconds), the troll wakes up and pushes you back to where you started. Everyone in the village has figured out how to get across the bridge, can you? </a:t>
            </a:r>
          </a:p>
          <a:p>
            <a:pPr marL="342900" indent="-342900">
              <a:buAutoNum type="arabicPeriod"/>
            </a:pPr>
            <a:endParaRPr lang="en-US" dirty="0" smtClean="0"/>
          </a:p>
          <a:p>
            <a:endParaRPr lang="en-US"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59986"/>
            <a:ext cx="1488227" cy="990601"/>
          </a:xfrm>
          <a:prstGeom prst="rect">
            <a:avLst/>
          </a:prstGeom>
        </p:spPr>
      </p:pic>
    </p:spTree>
    <p:extLst>
      <p:ext uri="{BB962C8B-B14F-4D97-AF65-F5344CB8AC3E}">
        <p14:creationId xmlns:p14="http://schemas.microsoft.com/office/powerpoint/2010/main" val="2208135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29000"/>
            <a:ext cx="8077200" cy="2514600"/>
          </a:xfrm>
        </p:spPr>
        <p:txBody>
          <a:bodyPr>
            <a:normAutofit/>
          </a:bodyPr>
          <a:lstStyle/>
          <a:p>
            <a:pPr algn="l"/>
            <a:r>
              <a:rPr lang="en-US" dirty="0"/>
              <a:t>Despite the </a:t>
            </a:r>
            <a:r>
              <a:rPr lang="en-US" dirty="0" smtClean="0"/>
              <a:t>addition </a:t>
            </a:r>
            <a:r>
              <a:rPr lang="en-US" dirty="0"/>
              <a:t>of a truss, the beam bridge is still limited in the distance it can span. As the distance increases, the size of the truss must also increase, until it reaches a point where the bridge's own weight is so large that the truss cannot support </a:t>
            </a:r>
            <a:r>
              <a:rPr lang="en-US" dirty="0" smtClean="0"/>
              <a:t>it.</a:t>
            </a:r>
            <a:br>
              <a:rPr lang="en-US" dirty="0" smtClean="0"/>
            </a:br>
            <a:r>
              <a:rPr lang="en-US" dirty="0"/>
              <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762000"/>
            <a:ext cx="6242659" cy="2233612"/>
          </a:xfrm>
        </p:spPr>
      </p:pic>
      <p:sp>
        <p:nvSpPr>
          <p:cNvPr id="4" name="Text Placeholder 3"/>
          <p:cNvSpPr>
            <a:spLocks noGrp="1"/>
          </p:cNvSpPr>
          <p:nvPr>
            <p:ph type="body" sz="half" idx="2"/>
          </p:nvPr>
        </p:nvSpPr>
        <p:spPr>
          <a:xfrm>
            <a:off x="5486400" y="3552372"/>
            <a:ext cx="2209800" cy="181428"/>
          </a:xfrm>
        </p:spPr>
        <p:txBody>
          <a:bodyPr>
            <a:normAutofit fontScale="55000" lnSpcReduction="20000"/>
          </a:bodyPr>
          <a:lstStyle/>
          <a:p>
            <a:endParaRPr lang="en-US" dirty="0"/>
          </a:p>
        </p:txBody>
      </p:sp>
    </p:spTree>
    <p:extLst>
      <p:ext uri="{BB962C8B-B14F-4D97-AF65-F5344CB8AC3E}">
        <p14:creationId xmlns:p14="http://schemas.microsoft.com/office/powerpoint/2010/main" val="909522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6071267" cy="579582"/>
          </a:xfrm>
        </p:spPr>
        <p:txBody>
          <a:bodyPr>
            <a:normAutofit/>
          </a:bodyPr>
          <a:lstStyle/>
          <a:p>
            <a:r>
              <a:rPr lang="en-US" dirty="0" smtClean="0"/>
              <a:t>Arch Bridge</a:t>
            </a:r>
            <a:endParaRPr lang="en-US" dirty="0"/>
          </a:p>
        </p:txBody>
      </p:sp>
      <p:sp>
        <p:nvSpPr>
          <p:cNvPr id="3" name="Text Placeholder 2"/>
          <p:cNvSpPr>
            <a:spLocks noGrp="1"/>
          </p:cNvSpPr>
          <p:nvPr>
            <p:ph type="body" sz="quarter" idx="13"/>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63" y="1493982"/>
            <a:ext cx="6263004" cy="4221018"/>
          </a:xfrm>
          <a:prstGeom prst="rect">
            <a:avLst/>
          </a:prstGeom>
        </p:spPr>
      </p:pic>
    </p:spTree>
    <p:extLst>
      <p:ext uri="{BB962C8B-B14F-4D97-AF65-F5344CB8AC3E}">
        <p14:creationId xmlns:p14="http://schemas.microsoft.com/office/powerpoint/2010/main" val="2962940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81600"/>
            <a:ext cx="8077200" cy="1295400"/>
          </a:xfrm>
        </p:spPr>
        <p:txBody>
          <a:bodyPr>
            <a:normAutofit/>
          </a:bodyPr>
          <a:lstStyle/>
          <a:p>
            <a:pPr algn="l"/>
            <a:r>
              <a:rPr lang="en-US" dirty="0"/>
              <a:t>An </a:t>
            </a:r>
            <a:r>
              <a:rPr lang="en-US" b="1" dirty="0"/>
              <a:t>arch bridge </a:t>
            </a:r>
            <a:r>
              <a:rPr lang="en-US" dirty="0"/>
              <a:t>is a semicircular structure with abutments on each end. The design of the arch, the semicircle, naturally diverts the weight from the bridge deck to the abutments. Arch bridges are always under </a:t>
            </a:r>
            <a:r>
              <a:rPr lang="en-US" dirty="0" smtClean="0"/>
              <a:t>compression.</a:t>
            </a:r>
            <a:endParaRPr lang="en-US" dirty="0"/>
          </a:p>
        </p:txBody>
      </p:sp>
      <p:sp>
        <p:nvSpPr>
          <p:cNvPr id="4" name="Text Placeholder 3"/>
          <p:cNvSpPr>
            <a:spLocks noGrp="1"/>
          </p:cNvSpPr>
          <p:nvPr>
            <p:ph type="body" sz="half" idx="2"/>
          </p:nvPr>
        </p:nvSpPr>
        <p:spPr>
          <a:xfrm>
            <a:off x="4953000" y="3048000"/>
            <a:ext cx="2209800" cy="791028"/>
          </a:xfrm>
        </p:spPr>
        <p:txBody>
          <a:bodyPr/>
          <a:lstStyle/>
          <a:p>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27709"/>
            <a:ext cx="7318730" cy="5486400"/>
          </a:xfrm>
        </p:spPr>
      </p:pic>
    </p:spTree>
    <p:extLst>
      <p:ext uri="{BB962C8B-B14F-4D97-AF65-F5344CB8AC3E}">
        <p14:creationId xmlns:p14="http://schemas.microsoft.com/office/powerpoint/2010/main" val="3535658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28600"/>
            <a:ext cx="4267200" cy="4267200"/>
          </a:xfrm>
        </p:spPr>
      </p:pic>
      <p:sp>
        <p:nvSpPr>
          <p:cNvPr id="4" name="Text Placeholder 3"/>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4648200"/>
            <a:ext cx="5715000" cy="1838325"/>
          </a:xfrm>
          <a:prstGeom prst="rect">
            <a:avLst/>
          </a:prstGeom>
        </p:spPr>
      </p:pic>
    </p:spTree>
    <p:extLst>
      <p:ext uri="{BB962C8B-B14F-4D97-AF65-F5344CB8AC3E}">
        <p14:creationId xmlns:p14="http://schemas.microsoft.com/office/powerpoint/2010/main" val="1823927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81000"/>
            <a:ext cx="8350249" cy="6262687"/>
          </a:xfrm>
          <a:prstGeom prst="rect">
            <a:avLst/>
          </a:prstGeom>
        </p:spPr>
      </p:pic>
    </p:spTree>
    <p:extLst>
      <p:ext uri="{BB962C8B-B14F-4D97-AF65-F5344CB8AC3E}">
        <p14:creationId xmlns:p14="http://schemas.microsoft.com/office/powerpoint/2010/main" val="1948781692"/>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627</TotalTime>
  <Words>1673</Words>
  <Application>Microsoft Office PowerPoint</Application>
  <PresentationFormat>On-screen Show (4:3)</PresentationFormat>
  <Paragraphs>122</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Composite</vt:lpstr>
      <vt:lpstr>The Bridge Project</vt:lpstr>
      <vt:lpstr>Six Bridge Types </vt:lpstr>
      <vt:lpstr>Beam Bridge</vt:lpstr>
      <vt:lpstr>Beam Bridge – a simple type of bridge composed of horizontal beams supported by vertical supports </vt:lpstr>
      <vt:lpstr>Despite the addition of a truss, the beam bridge is still limited in the distance it can span. As the distance increases, the size of the truss must also increase, until it reaches a point where the bridge's own weight is so large that the truss cannot support it.  </vt:lpstr>
      <vt:lpstr>Arch Bridge</vt:lpstr>
      <vt:lpstr>An arch bridge is a semicircular structure with abutments on each end. The design of the arch, the semicircle, naturally diverts the weight from the bridge deck to the abutments. Arch bridges are always under compression.</vt:lpstr>
      <vt:lpstr>PowerPoint Presentation</vt:lpstr>
      <vt:lpstr>PowerPoint Presentation</vt:lpstr>
      <vt:lpstr>PowerPoint Presentation</vt:lpstr>
      <vt:lpstr> Truss Bridge</vt:lpstr>
      <vt:lpstr>A truss bridge is a triangulated structure based on the idea that all loads can be carried by simple tension and compression members. </vt:lpstr>
      <vt:lpstr>Cantilever Bridge</vt:lpstr>
      <vt:lpstr>A cantilever bridge is a projecting structure supported only at one end, much like a shelf bracket or a diving board.  A good example of this bridge type is the Pulaski Skyway in Kearney, NJ. </vt:lpstr>
      <vt:lpstr>Cable-Stayed Bridge</vt:lpstr>
      <vt:lpstr>A Cable-Stayed Bridge is a bridge in which the roadway deck is suspended from cables that are anchored to one or more towers.   </vt:lpstr>
      <vt:lpstr>PowerPoint Presentation</vt:lpstr>
      <vt:lpstr>A suspension bridge is one where cables are strung across the river and the deck is suspended from these cables. Modern suspension bridges have two tall towers through which the cables are strung. The towers support the majority of the roadway's weight.    </vt:lpstr>
      <vt:lpstr>Bridge Forces   </vt:lpstr>
      <vt:lpstr>Compression - A force that tends to shorten or squeeze something, decreasing its volume. Compression causes things to get shorter and fatter.  Load - A weight or mass that is supported.  Tension - is the pulling force exerted by a string, cable, chain, or similar solid object on another object. Tension causes things to get longer and thinner.  Torsion is a rotational or twisting force.  Because suspension bridges are hanging from a pair of cables they are more susceptible to torsion, especially in high winds.  As a result all suspension bridges have deck-stiffening trusses which eliminate the effects of torsion.  </vt:lpstr>
      <vt:lpstr>Resonance is a vibration caused by an external force that is in harmony with the natural vibration or the original thing.  It can be fatal to bridges because resonant vibrations can travel through a bridge in the form of waves.  A famous example of resonance waves destroying a bridge is the Tacoma Narrows Bridge, which fell apart in 1940 in a 40-mph wind.  </vt:lpstr>
      <vt:lpstr>The wind that day was at just the right speed and hitting the bridge at just the right angle, to start it vibrating.  Continued winds increased the vibrations until the waves grew so large and violent that they broke the bridge apart. </vt:lpstr>
      <vt:lpstr>PowerPoint Presentation</vt:lpstr>
      <vt:lpstr>When an army marches across a bridge, the soldiers are often told to “break step.” This is to avoid the possibility that their rhythmic marching will start resonating throughout the bridge.  An army that is large enough and marching at the right cadence could start a bridge swaying and undulating until it broke apart.  </vt:lpstr>
      <vt:lpstr>To make bridges stronger, methods to spread out or dissipate the forces of tension and compression had to be addressed.  If the load is too heavy, the forces of compression and tension will become too great and an ordinary beam bridge will eventually collapse.  The addition of a truss is the answer to this problem.   A truss or a triangular lattice work adds rigidity to the existing beam, greatly increasing its ability to dissipate compression and tension.   Ones the beam begins to compress, the force is dissipated though the truss.  In order for a truss to be effective it must be symmetrical or balanced in size and shape.  If it is asymmetrical, then the bridge will fail and collapse.</vt:lpstr>
      <vt:lpstr>  The freezing wind strikes the bridge above and below and on both sides, so it’s loosing heat from all sides.  The road is only losing heat from its surface.  Even while the temperature on the road surface is dropping, the heat underneath the road keeps it warm enough to prevent icing as temperatures in the atmospheres hit the freezing point.    Bridges are built with steel and concrete, both of which are good heat conductors.  These materials conduct heat, any heat that the bridge has moves through the bridge to the surface where the heat is lost through the air flow around it.  Roads are mostly made from asphalt, which is a poor conductor of heat and that lessens the rate of heat loss from the road.   A bridge will follow the air temperature closely.  If the air temperature falls below freezing, a bridges surface will fall below freezing quickly.  Rain or snow, therefore, will freeze and stick to the bridge.   </vt:lpstr>
      <vt:lpstr>Steel is an excellent elastic material, for it can withstand large forces and then return to its original size and shape.   Vertical girders of steel used in the construction of tall buildings undergo only slight compression.  A typical 25-meter-long vertical girder (column) used in high-rise construction is compressed about a millimeter when it carries a 10-ton load.   More deformation occurs when girders are used horizontally, where the tendency is to sag under heavy loads. </vt:lpstr>
      <vt:lpstr>PowerPoint Presentation</vt:lpstr>
      <vt:lpstr>The cross-section of steel girders forms the letter I.  Most of the material in the I-beams is concentrated in the top and bottom flanges; the piece joining the flanges, called the web, is much less wide. The flanges carry virtually all stresses in the beam.  An I-beam is nearly as strong as a solid rectangular bar of the same overall dimensions, and its weight is considerably less.  A large rectangular steel beam on a certain span would collapse under its own weight, whereas an I-beam of the same length could carry its own weight and more.   </vt:lpstr>
      <vt:lpstr>PowerPoint Presentation</vt:lpstr>
      <vt:lpstr>Setting the footings that the towers would eventually sit on.</vt:lpstr>
      <vt:lpstr>PowerPoint Presentation</vt:lpstr>
      <vt:lpstr>PowerPoint Presentation</vt:lpstr>
      <vt:lpstr>PowerPoint Presentation</vt:lpstr>
      <vt:lpstr>Completed October 25, 1931</vt:lpstr>
      <vt:lpstr>PowerPoint Presentation</vt:lpstr>
      <vt:lpstr>            GWB Statistics  Upper Level: October 25, 1931  Lower Level: August 29, 1962   Length of Bridge:  4,760 feet   Width of bridge: 119 feet   Width of roadway: 90 feet   Height of tower above water: 604 feet   Water clearance at mid-span: 212 feet    </vt:lpstr>
      <vt:lpstr>PowerPoint Presentation</vt:lpstr>
      <vt:lpstr>Our Bridges</vt:lpstr>
      <vt:lpstr>PowerPoint Presentation</vt:lpstr>
      <vt:lpstr>PowerPoint Presentation</vt:lpstr>
      <vt:lpstr>Simple Truss</vt:lpstr>
      <vt:lpstr>Inverse Truss</vt:lpstr>
      <vt:lpstr>Straw Mad-Genius </vt:lpstr>
      <vt:lpstr>PowerPoint Presentation</vt:lpstr>
      <vt:lpstr>The objective is to build a strong but light bridge; using only pins and straws. Students will use the skills learned in class to construct a bridge that is well balanced, proportional and symmetrical. A bridge score will be achieved by dividing the weight held (load) by the weight of the bridge. </vt:lpstr>
      <vt:lpstr>Your bridge will be made out of only pins and straws. No glue, tape or other adhesives may be used. You will need approximately 200 straws and two boxes of pins. The bridge must measure 8” wide and 21” long. Once built the bridge will be positioned  at least one foot above the floor. We will then begin to add weight to the bridge.  The bridge must bear the load for one minute to count.  In addition to meeting the weight bearing and structural requirements, the bridge will also be judged on its aesthetics, so be creative.     </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Bridge Project</dc:title>
  <dc:creator>Kevin Shelley</dc:creator>
  <cp:lastModifiedBy>Kevin Shelley</cp:lastModifiedBy>
  <cp:revision>93</cp:revision>
  <dcterms:created xsi:type="dcterms:W3CDTF">2015-02-10T19:22:32Z</dcterms:created>
  <dcterms:modified xsi:type="dcterms:W3CDTF">2015-05-14T18:50:01Z</dcterms:modified>
</cp:coreProperties>
</file>