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70" r:id="rId7"/>
    <p:sldId id="269" r:id="rId8"/>
    <p:sldId id="273" r:id="rId9"/>
    <p:sldId id="275" r:id="rId10"/>
    <p:sldId id="274" r:id="rId11"/>
    <p:sldId id="279" r:id="rId12"/>
    <p:sldId id="267" r:id="rId13"/>
    <p:sldId id="278" r:id="rId14"/>
    <p:sldId id="277" r:id="rId15"/>
    <p:sldId id="271" r:id="rId16"/>
    <p:sldId id="343" r:id="rId17"/>
    <p:sldId id="261" r:id="rId18"/>
    <p:sldId id="285" r:id="rId19"/>
    <p:sldId id="286" r:id="rId20"/>
    <p:sldId id="287" r:id="rId21"/>
    <p:sldId id="262" r:id="rId22"/>
    <p:sldId id="281" r:id="rId23"/>
    <p:sldId id="282" r:id="rId24"/>
    <p:sldId id="283" r:id="rId25"/>
    <p:sldId id="276" r:id="rId26"/>
    <p:sldId id="289" r:id="rId27"/>
    <p:sldId id="295" r:id="rId28"/>
    <p:sldId id="288" r:id="rId29"/>
    <p:sldId id="294" r:id="rId30"/>
    <p:sldId id="291" r:id="rId31"/>
    <p:sldId id="293" r:id="rId32"/>
    <p:sldId id="292" r:id="rId33"/>
    <p:sldId id="301" r:id="rId34"/>
    <p:sldId id="296" r:id="rId35"/>
    <p:sldId id="297" r:id="rId36"/>
    <p:sldId id="298" r:id="rId37"/>
    <p:sldId id="299" r:id="rId38"/>
    <p:sldId id="264" r:id="rId39"/>
    <p:sldId id="303" r:id="rId40"/>
    <p:sldId id="300" r:id="rId41"/>
    <p:sldId id="302" r:id="rId42"/>
    <p:sldId id="305" r:id="rId43"/>
    <p:sldId id="265" r:id="rId44"/>
    <p:sldId id="266" r:id="rId45"/>
    <p:sldId id="307" r:id="rId46"/>
    <p:sldId id="306" r:id="rId47"/>
    <p:sldId id="311" r:id="rId48"/>
    <p:sldId id="312" r:id="rId49"/>
    <p:sldId id="320" r:id="rId50"/>
    <p:sldId id="315" r:id="rId51"/>
    <p:sldId id="304" r:id="rId52"/>
    <p:sldId id="319" r:id="rId53"/>
    <p:sldId id="317" r:id="rId54"/>
    <p:sldId id="318" r:id="rId55"/>
    <p:sldId id="313" r:id="rId56"/>
    <p:sldId id="322" r:id="rId57"/>
    <p:sldId id="323" r:id="rId58"/>
    <p:sldId id="340" r:id="rId59"/>
    <p:sldId id="327" r:id="rId60"/>
    <p:sldId id="326" r:id="rId61"/>
    <p:sldId id="325" r:id="rId62"/>
    <p:sldId id="328" r:id="rId63"/>
    <p:sldId id="341" r:id="rId64"/>
    <p:sldId id="331" r:id="rId65"/>
    <p:sldId id="342" r:id="rId66"/>
    <p:sldId id="332" r:id="rId67"/>
    <p:sldId id="335" r:id="rId68"/>
    <p:sldId id="336" r:id="rId69"/>
    <p:sldId id="339" r:id="rId70"/>
    <p:sldId id="316" r:id="rId71"/>
    <p:sldId id="337" r:id="rId72"/>
    <p:sldId id="333" r:id="rId73"/>
    <p:sldId id="338"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AB4B2F9-4C70-42EE-BCD7-6B640ABC8DD9}" type="datetimeFigureOut">
              <a:rPr lang="en-US" smtClean="0"/>
              <a:t>4/19/2016</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14F0DEC-2EE7-4B31-B353-AEDA105556D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B4B2F9-4C70-42EE-BCD7-6B640ABC8DD9}" type="datetimeFigureOut">
              <a:rPr lang="en-US" smtClean="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4F0DEC-2EE7-4B31-B353-AEDA105556D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B4B2F9-4C70-42EE-BCD7-6B640ABC8DD9}" type="datetimeFigureOut">
              <a:rPr lang="en-US" smtClean="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4F0DEC-2EE7-4B31-B353-AEDA105556D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AB4B2F9-4C70-42EE-BCD7-6B640ABC8DD9}" type="datetimeFigureOut">
              <a:rPr lang="en-US" smtClean="0"/>
              <a:t>4/19/2016</a:t>
            </a:fld>
            <a:endParaRPr lang="en-US" dirty="0"/>
          </a:p>
        </p:txBody>
      </p:sp>
      <p:sp>
        <p:nvSpPr>
          <p:cNvPr id="9" name="Slide Number Placeholder 8"/>
          <p:cNvSpPr>
            <a:spLocks noGrp="1"/>
          </p:cNvSpPr>
          <p:nvPr>
            <p:ph type="sldNum" sz="quarter" idx="15"/>
          </p:nvPr>
        </p:nvSpPr>
        <p:spPr/>
        <p:txBody>
          <a:bodyPr rtlCol="0"/>
          <a:lstStyle/>
          <a:p>
            <a:fld id="{314F0DEC-2EE7-4B31-B353-AEDA105556D6}" type="slidenum">
              <a:rPr lang="en-US" smtClean="0"/>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AB4B2F9-4C70-42EE-BCD7-6B640ABC8DD9}" type="datetimeFigureOut">
              <a:rPr lang="en-US" smtClean="0"/>
              <a:t>4/19/2016</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314F0DEC-2EE7-4B31-B353-AEDA105556D6}"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AB4B2F9-4C70-42EE-BCD7-6B640ABC8DD9}" type="datetimeFigureOut">
              <a:rPr lang="en-US" smtClean="0"/>
              <a:t>4/19/2016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4F0DEC-2EE7-4B31-B353-AEDA105556D6}" type="slidenum">
              <a:rPr lang="en-US" smtClean="0"/>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AB4B2F9-4C70-42EE-BCD7-6B640ABC8DD9}" type="datetimeFigureOut">
              <a:rPr lang="en-US" smtClean="0"/>
              <a:t>4/19/2016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4F0DEC-2EE7-4B31-B353-AEDA105556D6}" type="slidenum">
              <a:rPr lang="en-US" smtClean="0"/>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AB4B2F9-4C70-42EE-BCD7-6B640ABC8DD9}" type="datetimeFigureOut">
              <a:rPr lang="en-US" smtClean="0"/>
              <a:t>4/19/2016</a:t>
            </a:fld>
            <a:endParaRPr lang="en-US" dirty="0"/>
          </a:p>
        </p:txBody>
      </p:sp>
      <p:sp>
        <p:nvSpPr>
          <p:cNvPr id="7" name="Slide Number Placeholder 6"/>
          <p:cNvSpPr>
            <a:spLocks noGrp="1"/>
          </p:cNvSpPr>
          <p:nvPr>
            <p:ph type="sldNum" sz="quarter" idx="11"/>
          </p:nvPr>
        </p:nvSpPr>
        <p:spPr/>
        <p:txBody>
          <a:bodyPr rtlCol="0"/>
          <a:lstStyle/>
          <a:p>
            <a:fld id="{314F0DEC-2EE7-4B31-B353-AEDA105556D6}" type="slidenum">
              <a:rPr lang="en-US" smtClean="0"/>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4B2F9-4C70-42EE-BCD7-6B640ABC8DD9}" type="datetimeFigureOut">
              <a:rPr lang="en-US" smtClean="0"/>
              <a:t>4/19/2016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4F0DEC-2EE7-4B31-B353-AEDA105556D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AB4B2F9-4C70-42EE-BCD7-6B640ABC8DD9}" type="datetimeFigureOut">
              <a:rPr lang="en-US" smtClean="0"/>
              <a:t>4/19/2016</a:t>
            </a:fld>
            <a:endParaRPr lang="en-US" dirty="0"/>
          </a:p>
        </p:txBody>
      </p:sp>
      <p:sp>
        <p:nvSpPr>
          <p:cNvPr id="22" name="Slide Number Placeholder 21"/>
          <p:cNvSpPr>
            <a:spLocks noGrp="1"/>
          </p:cNvSpPr>
          <p:nvPr>
            <p:ph type="sldNum" sz="quarter" idx="15"/>
          </p:nvPr>
        </p:nvSpPr>
        <p:spPr/>
        <p:txBody>
          <a:bodyPr rtlCol="0"/>
          <a:lstStyle/>
          <a:p>
            <a:fld id="{314F0DEC-2EE7-4B31-B353-AEDA105556D6}" type="slidenum">
              <a:rPr lang="en-US" smtClean="0"/>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AB4B2F9-4C70-42EE-BCD7-6B640ABC8DD9}" type="datetimeFigureOut">
              <a:rPr lang="en-US" smtClean="0"/>
              <a:t>4/19/2016</a:t>
            </a:fld>
            <a:endParaRPr lang="en-US" dirty="0"/>
          </a:p>
        </p:txBody>
      </p:sp>
      <p:sp>
        <p:nvSpPr>
          <p:cNvPr id="18" name="Slide Number Placeholder 17"/>
          <p:cNvSpPr>
            <a:spLocks noGrp="1"/>
          </p:cNvSpPr>
          <p:nvPr>
            <p:ph type="sldNum" sz="quarter" idx="11"/>
          </p:nvPr>
        </p:nvSpPr>
        <p:spPr/>
        <p:txBody>
          <a:bodyPr rtlCol="0"/>
          <a:lstStyle/>
          <a:p>
            <a:fld id="{314F0DEC-2EE7-4B31-B353-AEDA105556D6}" type="slidenum">
              <a:rPr lang="en-US" smtClean="0"/>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AB4B2F9-4C70-42EE-BCD7-6B640ABC8DD9}" type="datetimeFigureOut">
              <a:rPr lang="en-US" smtClean="0"/>
              <a:t>4/19/2016</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14F0DEC-2EE7-4B31-B353-AEDA105556D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Egg Drop Project</a:t>
            </a:r>
            <a:endParaRPr lang="en-US" dirty="0"/>
          </a:p>
        </p:txBody>
      </p:sp>
      <p:sp>
        <p:nvSpPr>
          <p:cNvPr id="3" name="Subtitle 2"/>
          <p:cNvSpPr>
            <a:spLocks noGrp="1"/>
          </p:cNvSpPr>
          <p:nvPr>
            <p:ph type="subTitle" idx="1"/>
          </p:nvPr>
        </p:nvSpPr>
        <p:spPr>
          <a:xfrm>
            <a:off x="1143000" y="2819400"/>
            <a:ext cx="6781800" cy="1752600"/>
          </a:xfrm>
        </p:spPr>
        <p:txBody>
          <a:bodyPr/>
          <a:lstStyle/>
          <a:p>
            <a:r>
              <a:rPr lang="en-US" dirty="0" smtClean="0"/>
              <a:t>How to Drop An Egg Without Breaking It</a:t>
            </a:r>
            <a:endParaRPr lang="en-US" dirty="0"/>
          </a:p>
        </p:txBody>
      </p:sp>
    </p:spTree>
    <p:extLst>
      <p:ext uri="{BB962C8B-B14F-4D97-AF65-F5344CB8AC3E}">
        <p14:creationId xmlns:p14="http://schemas.microsoft.com/office/powerpoint/2010/main" val="1005310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1187450"/>
            <a:ext cx="6350000" cy="4483100"/>
          </a:xfrm>
          <a:prstGeom prst="rect">
            <a:avLst/>
          </a:prstGeom>
        </p:spPr>
      </p:pic>
    </p:spTree>
    <p:extLst>
      <p:ext uri="{BB962C8B-B14F-4D97-AF65-F5344CB8AC3E}">
        <p14:creationId xmlns:p14="http://schemas.microsoft.com/office/powerpoint/2010/main" val="1223635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2259" y="1371600"/>
            <a:ext cx="6379481" cy="3886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677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a:bodyPr>
          <a:lstStyle/>
          <a:p>
            <a:r>
              <a:rPr lang="en-US" sz="4400" dirty="0" smtClean="0"/>
              <a:t>Why</a:t>
            </a:r>
            <a:endParaRPr lang="en-US" sz="4400" dirty="0"/>
          </a:p>
        </p:txBody>
      </p:sp>
      <p:sp>
        <p:nvSpPr>
          <p:cNvPr id="3" name="Content Placeholder 2"/>
          <p:cNvSpPr>
            <a:spLocks noGrp="1"/>
          </p:cNvSpPr>
          <p:nvPr>
            <p:ph sz="quarter" idx="1"/>
          </p:nvPr>
        </p:nvSpPr>
        <p:spPr>
          <a:xfrm>
            <a:off x="457200" y="1371600"/>
            <a:ext cx="7467600" cy="5102352"/>
          </a:xfrm>
        </p:spPr>
        <p:txBody>
          <a:bodyPr/>
          <a:lstStyle/>
          <a:p>
            <a:r>
              <a:rPr lang="en-US" dirty="0" smtClean="0"/>
              <a:t>In the automobile industry, scientists and engineers continue to find innovative ways to absorb energy and reduce impact forces.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743200"/>
            <a:ext cx="5562600" cy="3702606"/>
          </a:xfrm>
          <a:prstGeom prst="rect">
            <a:avLst/>
          </a:prstGeom>
        </p:spPr>
      </p:pic>
    </p:spTree>
    <p:extLst>
      <p:ext uri="{BB962C8B-B14F-4D97-AF65-F5344CB8AC3E}">
        <p14:creationId xmlns:p14="http://schemas.microsoft.com/office/powerpoint/2010/main" val="3064303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90" y="1371600"/>
            <a:ext cx="8132620" cy="4576762"/>
          </a:xfrm>
          <a:prstGeom prst="rect">
            <a:avLst/>
          </a:prstGeom>
        </p:spPr>
      </p:pic>
    </p:spTree>
    <p:extLst>
      <p:ext uri="{BB962C8B-B14F-4D97-AF65-F5344CB8AC3E}">
        <p14:creationId xmlns:p14="http://schemas.microsoft.com/office/powerpoint/2010/main" val="3457207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39698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28" y="4864"/>
            <a:ext cx="9144000" cy="6858000"/>
          </a:xfrm>
          <a:prstGeom prst="rect">
            <a:avLst/>
          </a:prstGeom>
          <a:solidFill>
            <a:schemeClr val="tx1"/>
          </a:solidFill>
        </p:spPr>
        <p:txBody>
          <a:bodyPr wrap="square" rtlCol="0">
            <a:spAutoFit/>
          </a:bodyPr>
          <a:lstStyle/>
          <a:p>
            <a:endParaRPr lang="en-US" dirty="0"/>
          </a:p>
        </p:txBody>
      </p:sp>
      <p:sp>
        <p:nvSpPr>
          <p:cNvPr id="3" name="TextBox 2"/>
          <p:cNvSpPr txBox="1"/>
          <p:nvPr/>
        </p:nvSpPr>
        <p:spPr>
          <a:xfrm>
            <a:off x="1065179" y="355060"/>
            <a:ext cx="5791200" cy="646331"/>
          </a:xfrm>
          <a:prstGeom prst="rect">
            <a:avLst/>
          </a:prstGeom>
          <a:noFill/>
        </p:spPr>
        <p:txBody>
          <a:bodyPr wrap="square" rtlCol="0">
            <a:spAutoFit/>
          </a:bodyPr>
          <a:lstStyle/>
          <a:p>
            <a:pPr algn="ctr"/>
            <a:r>
              <a:rPr lang="en-US" sz="3600" b="1" dirty="0" smtClean="0">
                <a:solidFill>
                  <a:schemeClr val="bg1"/>
                </a:solidFill>
                <a:latin typeface="Arial Narrow" panose="020B0606020202030204" pitchFamily="34" charset="0"/>
              </a:rPr>
              <a:t>Crumple Zones</a:t>
            </a:r>
            <a:endParaRPr lang="en-US" sz="3600" b="1" dirty="0">
              <a:solidFill>
                <a:schemeClr val="bg1"/>
              </a:solidFill>
              <a:latin typeface="Arial Narrow" panose="020B0606020202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225" y="1624489"/>
            <a:ext cx="5406775" cy="3609022"/>
          </a:xfrm>
          <a:prstGeom prst="rect">
            <a:avLst/>
          </a:prstGeom>
        </p:spPr>
      </p:pic>
    </p:spTree>
    <p:extLst>
      <p:ext uri="{BB962C8B-B14F-4D97-AF65-F5344CB8AC3E}">
        <p14:creationId xmlns:p14="http://schemas.microsoft.com/office/powerpoint/2010/main" val="315157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Forces at Work</a:t>
            </a:r>
            <a:endParaRPr lang="en-US" dirty="0"/>
          </a:p>
        </p:txBody>
      </p:sp>
      <p:sp>
        <p:nvSpPr>
          <p:cNvPr id="3" name="Text Placeholder 2"/>
          <p:cNvSpPr>
            <a:spLocks noGrp="1"/>
          </p:cNvSpPr>
          <p:nvPr>
            <p:ph type="body" idx="1"/>
          </p:nvPr>
        </p:nvSpPr>
        <p:spPr/>
        <p:txBody>
          <a:bodyPr/>
          <a:lstStyle/>
          <a:p>
            <a:r>
              <a:rPr lang="en-US" dirty="0" smtClean="0"/>
              <a:t>Five Concepts for Developing  a Successful PEV</a:t>
            </a:r>
            <a:endParaRPr lang="en-US" dirty="0"/>
          </a:p>
        </p:txBody>
      </p:sp>
    </p:spTree>
    <p:extLst>
      <p:ext uri="{BB962C8B-B14F-4D97-AF65-F5344CB8AC3E}">
        <p14:creationId xmlns:p14="http://schemas.microsoft.com/office/powerpoint/2010/main" val="3595766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Momentum</a:t>
            </a:r>
            <a:endParaRPr lang="en-US" sz="4400" dirty="0"/>
          </a:p>
        </p:txBody>
      </p:sp>
      <p:sp>
        <p:nvSpPr>
          <p:cNvPr id="3" name="Content Placeholder 2"/>
          <p:cNvSpPr>
            <a:spLocks noGrp="1"/>
          </p:cNvSpPr>
          <p:nvPr>
            <p:ph sz="quarter" idx="1"/>
          </p:nvPr>
        </p:nvSpPr>
        <p:spPr/>
        <p:txBody>
          <a:bodyPr>
            <a:normAutofit/>
          </a:bodyPr>
          <a:lstStyle/>
          <a:p>
            <a:r>
              <a:rPr lang="en-US" dirty="0"/>
              <a:t>Momentum is a measure of an object’s tendency to move at constant speed along a straight path. Momentum depends on speed and mass. </a:t>
            </a:r>
            <a:endParaRPr lang="en-US" dirty="0" smtClean="0"/>
          </a:p>
          <a:p>
            <a:endParaRPr lang="en-US" dirty="0" smtClean="0"/>
          </a:p>
          <a:p>
            <a:r>
              <a:rPr lang="en-US" dirty="0" smtClean="0"/>
              <a:t>To </a:t>
            </a:r>
            <a:r>
              <a:rPr lang="en-US" dirty="0"/>
              <a:t>calculate the momentum of a moving object multiply the mass of the object times its velocity. </a:t>
            </a:r>
            <a:endParaRPr lang="en-US" dirty="0" smtClean="0"/>
          </a:p>
          <a:p>
            <a:endParaRPr lang="en-US" dirty="0"/>
          </a:p>
          <a:p>
            <a:pPr marL="0" indent="0">
              <a:buNone/>
            </a:pPr>
            <a:r>
              <a:rPr lang="en-US" dirty="0" smtClean="0"/>
              <a:t>                   </a:t>
            </a:r>
            <a:r>
              <a:rPr lang="en-US" dirty="0" smtClean="0">
                <a:solidFill>
                  <a:schemeClr val="accent1">
                    <a:lumMod val="75000"/>
                  </a:schemeClr>
                </a:solidFill>
              </a:rPr>
              <a:t>momentum</a:t>
            </a:r>
            <a:r>
              <a:rPr lang="en-US" dirty="0" smtClean="0"/>
              <a:t>	        </a:t>
            </a:r>
            <a:r>
              <a:rPr lang="en-US" dirty="0" smtClean="0">
                <a:solidFill>
                  <a:schemeClr val="accent1">
                    <a:lumMod val="75000"/>
                  </a:schemeClr>
                </a:solidFill>
              </a:rPr>
              <a:t>velocity</a:t>
            </a:r>
            <a:endParaRPr lang="en-US" dirty="0">
              <a:solidFill>
                <a:schemeClr val="accent1">
                  <a:lumMod val="75000"/>
                </a:schemeClr>
              </a:solidFill>
            </a:endParaRPr>
          </a:p>
        </p:txBody>
      </p:sp>
      <mc:AlternateContent xmlns:mc="http://schemas.openxmlformats.org/markup-compatibility/2006" xmlns:a14="http://schemas.microsoft.com/office/drawing/2010/main">
        <mc:Choice Requires="a14">
          <p:sp>
            <p:nvSpPr>
              <p:cNvPr id="5" name="TextBox 4"/>
              <p:cNvSpPr txBox="1"/>
              <p:nvPr/>
            </p:nvSpPr>
            <p:spPr>
              <a:xfrm>
                <a:off x="2438400" y="4876800"/>
                <a:ext cx="3124200" cy="11079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6600" i="1" smtClean="0">
                              <a:latin typeface="Cambria Math"/>
                            </a:rPr>
                          </m:ctrlPr>
                        </m:accPr>
                        <m:e>
                          <m:r>
                            <a:rPr lang="en-US" sz="6600" b="0" i="1" smtClean="0">
                              <a:latin typeface="Cambria Math"/>
                            </a:rPr>
                            <m:t>𝑝</m:t>
                          </m:r>
                        </m:e>
                      </m:acc>
                      <m:r>
                        <a:rPr lang="en-US" sz="6600" b="0" i="1" smtClean="0">
                          <a:latin typeface="Cambria Math"/>
                        </a:rPr>
                        <m:t>=</m:t>
                      </m:r>
                      <m:r>
                        <a:rPr lang="en-US" sz="6600" b="0" i="1" smtClean="0">
                          <a:latin typeface="Cambria Math"/>
                        </a:rPr>
                        <m:t>𝑚</m:t>
                      </m:r>
                      <m:acc>
                        <m:accPr>
                          <m:chr m:val="⃑"/>
                          <m:ctrlPr>
                            <a:rPr lang="en-US" sz="6600" b="0" i="1" smtClean="0">
                              <a:latin typeface="Cambria Math"/>
                            </a:rPr>
                          </m:ctrlPr>
                        </m:accPr>
                        <m:e>
                          <m:r>
                            <a:rPr lang="en-US" sz="6600" b="0" i="1" smtClean="0">
                              <a:latin typeface="Cambria Math"/>
                            </a:rPr>
                            <m:t>𝑣</m:t>
                          </m:r>
                        </m:e>
                      </m:acc>
                    </m:oMath>
                  </m:oMathPara>
                </a14:m>
                <a:endParaRPr lang="en-US" sz="6600" dirty="0"/>
              </a:p>
            </p:txBody>
          </p:sp>
        </mc:Choice>
        <mc:Fallback xmlns="">
          <p:sp>
            <p:nvSpPr>
              <p:cNvPr id="5" name="TextBox 4"/>
              <p:cNvSpPr txBox="1">
                <a:spLocks noRot="1" noChangeAspect="1" noMove="1" noResize="1" noEditPoints="1" noAdjustHandles="1" noChangeArrowheads="1" noChangeShapeType="1" noTextEdit="1"/>
              </p:cNvSpPr>
              <p:nvPr/>
            </p:nvSpPr>
            <p:spPr>
              <a:xfrm>
                <a:off x="2438400" y="4876800"/>
                <a:ext cx="3124200" cy="1107996"/>
              </a:xfrm>
              <a:prstGeom prst="rect">
                <a:avLst/>
              </a:prstGeom>
              <a:blipFill rotWithShape="1">
                <a:blip r:embed="rId2"/>
                <a:stretch>
                  <a:fillRect/>
                </a:stretch>
              </a:blipFill>
            </p:spPr>
            <p:txBody>
              <a:bodyPr/>
              <a:lstStyle/>
              <a:p>
                <a:r>
                  <a:rPr lang="en-US">
                    <a:noFill/>
                  </a:rPr>
                  <a:t> </a:t>
                </a:r>
              </a:p>
            </p:txBody>
          </p:sp>
        </mc:Fallback>
      </mc:AlternateContent>
      <p:sp>
        <p:nvSpPr>
          <p:cNvPr id="8" name="TextBox 7"/>
          <p:cNvSpPr txBox="1"/>
          <p:nvPr/>
        </p:nvSpPr>
        <p:spPr>
          <a:xfrm>
            <a:off x="3733800" y="6096000"/>
            <a:ext cx="1828800" cy="461665"/>
          </a:xfrm>
          <a:prstGeom prst="rect">
            <a:avLst/>
          </a:prstGeom>
          <a:noFill/>
        </p:spPr>
        <p:txBody>
          <a:bodyPr wrap="square" rtlCol="0">
            <a:spAutoFit/>
          </a:bodyPr>
          <a:lstStyle/>
          <a:p>
            <a:r>
              <a:rPr lang="en-US" dirty="0" smtClean="0"/>
              <a:t>    </a:t>
            </a:r>
            <a:r>
              <a:rPr lang="en-US" sz="2400" dirty="0" smtClean="0">
                <a:solidFill>
                  <a:schemeClr val="accent1">
                    <a:lumMod val="75000"/>
                  </a:schemeClr>
                </a:solidFill>
              </a:rPr>
              <a:t>mass</a:t>
            </a:r>
            <a:endParaRPr lang="en-US" sz="2400" dirty="0">
              <a:solidFill>
                <a:schemeClr val="accent1">
                  <a:lumMod val="75000"/>
                </a:schemeClr>
              </a:solidFill>
            </a:endParaRPr>
          </a:p>
        </p:txBody>
      </p:sp>
    </p:spTree>
    <p:extLst>
      <p:ext uri="{BB962C8B-B14F-4D97-AF65-F5344CB8AC3E}">
        <p14:creationId xmlns:p14="http://schemas.microsoft.com/office/powerpoint/2010/main" val="1036919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635" y="1198418"/>
            <a:ext cx="7190732" cy="4419600"/>
          </a:xfrm>
          <a:prstGeom prst="rect">
            <a:avLst/>
          </a:prstGeom>
        </p:spPr>
      </p:pic>
    </p:spTree>
    <p:extLst>
      <p:ext uri="{BB962C8B-B14F-4D97-AF65-F5344CB8AC3E}">
        <p14:creationId xmlns:p14="http://schemas.microsoft.com/office/powerpoint/2010/main" val="710227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153" y="1181100"/>
            <a:ext cx="6750451" cy="4495800"/>
          </a:xfrm>
          <a:prstGeom prst="rect">
            <a:avLst/>
          </a:prstGeom>
        </p:spPr>
      </p:pic>
    </p:spTree>
    <p:extLst>
      <p:ext uri="{BB962C8B-B14F-4D97-AF65-F5344CB8AC3E}">
        <p14:creationId xmlns:p14="http://schemas.microsoft.com/office/powerpoint/2010/main" val="2365059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Question</a:t>
            </a:r>
            <a:endParaRPr lang="en-US" sz="4400" dirty="0"/>
          </a:p>
        </p:txBody>
      </p:sp>
      <p:sp>
        <p:nvSpPr>
          <p:cNvPr id="3" name="Content Placeholder 2"/>
          <p:cNvSpPr>
            <a:spLocks noGrp="1"/>
          </p:cNvSpPr>
          <p:nvPr>
            <p:ph sz="quarter" idx="1"/>
          </p:nvPr>
        </p:nvSpPr>
        <p:spPr/>
        <p:txBody>
          <a:bodyPr/>
          <a:lstStyle/>
          <a:p>
            <a:r>
              <a:rPr lang="en-US" dirty="0"/>
              <a:t>Can you design a container that will prevent the egg from breaking or </a:t>
            </a:r>
            <a:r>
              <a:rPr lang="en-US" dirty="0" smtClean="0"/>
              <a:t>cracking after a 20 foot free fall?</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362200"/>
            <a:ext cx="5322570" cy="4020310"/>
          </a:xfrm>
          <a:prstGeom prst="rect">
            <a:avLst/>
          </a:prstGeom>
        </p:spPr>
      </p:pic>
    </p:spTree>
    <p:extLst>
      <p:ext uri="{BB962C8B-B14F-4D97-AF65-F5344CB8AC3E}">
        <p14:creationId xmlns:p14="http://schemas.microsoft.com/office/powerpoint/2010/main" val="15659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018"/>
            <a:ext cx="9144000" cy="6858000"/>
          </a:xfrm>
          <a:prstGeom prst="rect">
            <a:avLst/>
          </a:prstGeom>
          <a:solidFill>
            <a:schemeClr val="tx1"/>
          </a:solidFill>
        </p:spPr>
        <p:txBody>
          <a:bodyPr wrap="square" rtlCol="0">
            <a:spAutoFit/>
          </a:bodyPr>
          <a:lstStyle/>
          <a:p>
            <a:endParaRPr lang="en-US" dirty="0"/>
          </a:p>
        </p:txBody>
      </p:sp>
      <p:sp>
        <p:nvSpPr>
          <p:cNvPr id="3" name="TextBox 2"/>
          <p:cNvSpPr txBox="1"/>
          <p:nvPr/>
        </p:nvSpPr>
        <p:spPr>
          <a:xfrm>
            <a:off x="762000" y="457200"/>
            <a:ext cx="7239000" cy="1477328"/>
          </a:xfrm>
          <a:prstGeom prst="rect">
            <a:avLst/>
          </a:prstGeom>
          <a:noFill/>
        </p:spPr>
        <p:txBody>
          <a:bodyPr wrap="square" rtlCol="0">
            <a:spAutoFit/>
          </a:bodyPr>
          <a:lstStyle/>
          <a:p>
            <a:pPr algn="just"/>
            <a:r>
              <a:rPr lang="en-US" dirty="0" smtClean="0">
                <a:solidFill>
                  <a:schemeClr val="bg1"/>
                </a:solidFill>
                <a:latin typeface="Courier New" panose="02070309020205020404" pitchFamily="49" charset="0"/>
                <a:cs typeface="Courier New" panose="02070309020205020404" pitchFamily="49" charset="0"/>
              </a:rPr>
              <a:t>You just don’t want to end up like Sisyphus who, like so many others in Greek mythology, upset Zeus.   Sisyphus was punished by </a:t>
            </a:r>
            <a:r>
              <a:rPr lang="en-US" dirty="0">
                <a:solidFill>
                  <a:schemeClr val="bg1"/>
                </a:solidFill>
                <a:latin typeface="Courier New" panose="02070309020205020404" pitchFamily="49" charset="0"/>
                <a:cs typeface="Courier New" panose="02070309020205020404" pitchFamily="49" charset="0"/>
              </a:rPr>
              <a:t>being forced to roll an immense boulder up a hill, only to watch it roll back down, repeating this action for eternity.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2590800"/>
            <a:ext cx="4663440" cy="3171825"/>
          </a:xfrm>
          <a:prstGeom prst="rect">
            <a:avLst/>
          </a:prstGeom>
        </p:spPr>
      </p:pic>
    </p:spTree>
    <p:extLst>
      <p:ext uri="{BB962C8B-B14F-4D97-AF65-F5344CB8AC3E}">
        <p14:creationId xmlns:p14="http://schemas.microsoft.com/office/powerpoint/2010/main" val="423734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Pressure</a:t>
            </a:r>
            <a:endParaRPr lang="en-US" sz="4400" dirty="0"/>
          </a:p>
        </p:txBody>
      </p:sp>
      <p:sp>
        <p:nvSpPr>
          <p:cNvPr id="3" name="Content Placeholder 2"/>
          <p:cNvSpPr>
            <a:spLocks noGrp="1"/>
          </p:cNvSpPr>
          <p:nvPr>
            <p:ph sz="quarter" idx="1"/>
          </p:nvPr>
        </p:nvSpPr>
        <p:spPr/>
        <p:txBody>
          <a:bodyPr/>
          <a:lstStyle/>
          <a:p>
            <a:r>
              <a:rPr lang="en-US" dirty="0"/>
              <a:t>Pressure is the force per unit area applied to an object in a direction perpendicular to the surface. </a:t>
            </a:r>
            <a:endParaRPr lang="en-US" dirty="0" smtClean="0"/>
          </a:p>
          <a:p>
            <a:r>
              <a:rPr lang="en-US" dirty="0" smtClean="0"/>
              <a:t>Pressure </a:t>
            </a:r>
            <a:r>
              <a:rPr lang="en-US" dirty="0"/>
              <a:t>is calculated by taking the total force and dividing it by the area over which the force acts</a:t>
            </a:r>
            <a:r>
              <a:rPr lang="en-US" dirty="0" smtClean="0"/>
              <a:t>.</a:t>
            </a:r>
          </a:p>
          <a:p>
            <a:endParaRPr lang="en-US" dirty="0" smtClean="0"/>
          </a:p>
          <a:p>
            <a:endParaRPr lang="en-US" dirty="0"/>
          </a:p>
          <a:p>
            <a:endParaRPr lang="en-US" dirty="0" smtClean="0"/>
          </a:p>
          <a:p>
            <a:endParaRPr lang="en-US" dirty="0"/>
          </a:p>
          <a:p>
            <a:r>
              <a:rPr lang="en-US" dirty="0" smtClean="0"/>
              <a:t> A </a:t>
            </a:r>
            <a:r>
              <a:rPr lang="en-US" dirty="0"/>
              <a:t>very small pressure, if applied to a large area, can produce a large total force.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429000"/>
            <a:ext cx="4594860" cy="1735687"/>
          </a:xfrm>
          <a:prstGeom prst="rect">
            <a:avLst/>
          </a:prstGeom>
        </p:spPr>
      </p:pic>
    </p:spTree>
    <p:extLst>
      <p:ext uri="{BB962C8B-B14F-4D97-AF65-F5344CB8AC3E}">
        <p14:creationId xmlns:p14="http://schemas.microsoft.com/office/powerpoint/2010/main" val="1730677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417" y="1295400"/>
            <a:ext cx="7848600" cy="4604512"/>
          </a:xfrm>
          <a:prstGeom prst="rect">
            <a:avLst/>
          </a:prstGeom>
        </p:spPr>
      </p:pic>
      <p:sp>
        <p:nvSpPr>
          <p:cNvPr id="4" name="TextBox 3"/>
          <p:cNvSpPr txBox="1"/>
          <p:nvPr/>
        </p:nvSpPr>
        <p:spPr>
          <a:xfrm>
            <a:off x="457200" y="228600"/>
            <a:ext cx="8001000" cy="646331"/>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The front end of a wedge has a small contact area; the resulting  pressure is large enough to push wood fibers apart.</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887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8012"/>
            <a:ext cx="9144000" cy="5141976"/>
          </a:xfrm>
          <a:prstGeom prst="rect">
            <a:avLst/>
          </a:prstGeom>
        </p:spPr>
      </p:pic>
    </p:spTree>
    <p:extLst>
      <p:ext uri="{BB962C8B-B14F-4D97-AF65-F5344CB8AC3E}">
        <p14:creationId xmlns:p14="http://schemas.microsoft.com/office/powerpoint/2010/main" val="3908240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47800"/>
            <a:ext cx="7213983" cy="4267200"/>
          </a:xfrm>
          <a:prstGeom prst="rect">
            <a:avLst/>
          </a:prstGeom>
        </p:spPr>
      </p:pic>
      <p:sp>
        <p:nvSpPr>
          <p:cNvPr id="4" name="TextBox 3"/>
          <p:cNvSpPr txBox="1"/>
          <p:nvPr/>
        </p:nvSpPr>
        <p:spPr>
          <a:xfrm>
            <a:off x="304800" y="381000"/>
            <a:ext cx="8001000" cy="923330"/>
          </a:xfrm>
          <a:prstGeom prst="rect">
            <a:avLst/>
          </a:prstGeom>
          <a:noFill/>
        </p:spPr>
        <p:txBody>
          <a:bodyPr wrap="square" rtlCol="0">
            <a:spAutoFit/>
          </a:bodyPr>
          <a:lstStyle/>
          <a:p>
            <a:pPr algn="just"/>
            <a:r>
              <a:rPr lang="en-US" b="1" dirty="0" smtClean="0">
                <a:solidFill>
                  <a:schemeClr val="bg1"/>
                </a:solidFill>
                <a:latin typeface="Arial" panose="020B0604020202020204" pitchFamily="34" charset="0"/>
                <a:cs typeface="Arial" panose="020B0604020202020204" pitchFamily="34" charset="0"/>
              </a:rPr>
              <a:t>English:</a:t>
            </a:r>
            <a:r>
              <a:rPr lang="en-US" dirty="0" smtClean="0">
                <a:solidFill>
                  <a:schemeClr val="bg1"/>
                </a:solidFill>
                <a:latin typeface="Arial" panose="020B0604020202020204" pitchFamily="34" charset="0"/>
                <a:cs typeface="Arial" panose="020B0604020202020204" pitchFamily="34" charset="0"/>
              </a:rPr>
              <a:t>  Pressure is exerted on fluid in small cylinder, usually by a compressor. Though the pressure is the same, it is exerted over  much larger area, giving a multiplication of force that lifts the car.</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145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372600" cy="70104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162" y="732817"/>
            <a:ext cx="5486400" cy="5486400"/>
          </a:xfrm>
          <a:prstGeom prst="rect">
            <a:avLst/>
          </a:prstGeom>
        </p:spPr>
      </p:pic>
      <p:sp>
        <p:nvSpPr>
          <p:cNvPr id="4" name="TextBox 3"/>
          <p:cNvSpPr txBox="1"/>
          <p:nvPr/>
        </p:nvSpPr>
        <p:spPr>
          <a:xfrm>
            <a:off x="370462" y="228600"/>
            <a:ext cx="8305800"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T</a:t>
            </a:r>
            <a:r>
              <a:rPr lang="en-US" dirty="0" smtClean="0">
                <a:solidFill>
                  <a:schemeClr val="bg1"/>
                </a:solidFill>
                <a:latin typeface="Arial" panose="020B0604020202020204" pitchFamily="34" charset="0"/>
                <a:cs typeface="Arial" panose="020B0604020202020204" pitchFamily="34" charset="0"/>
              </a:rPr>
              <a:t>he </a:t>
            </a:r>
            <a:r>
              <a:rPr lang="en-US" dirty="0">
                <a:solidFill>
                  <a:schemeClr val="bg1"/>
                </a:solidFill>
                <a:latin typeface="Arial" panose="020B0604020202020204" pitchFamily="34" charset="0"/>
                <a:cs typeface="Arial" panose="020B0604020202020204" pitchFamily="34" charset="0"/>
              </a:rPr>
              <a:t>recipient of Bruce Lee's one-inch punch </a:t>
            </a:r>
            <a:r>
              <a:rPr lang="en-US" dirty="0" smtClean="0">
                <a:solidFill>
                  <a:schemeClr val="bg1"/>
                </a:solidFill>
                <a:latin typeface="Arial" panose="020B0604020202020204" pitchFamily="34" charset="0"/>
                <a:cs typeface="Arial" panose="020B0604020202020204" pitchFamily="34" charset="0"/>
              </a:rPr>
              <a:t>was </a:t>
            </a:r>
            <a:r>
              <a:rPr lang="en-US" dirty="0">
                <a:solidFill>
                  <a:schemeClr val="bg1"/>
                </a:solidFill>
                <a:latin typeface="Arial" panose="020B0604020202020204" pitchFamily="34" charset="0"/>
                <a:cs typeface="Arial" panose="020B0604020202020204" pitchFamily="34" charset="0"/>
              </a:rPr>
              <a:t>literally lifted off the ground.</a:t>
            </a:r>
          </a:p>
        </p:txBody>
      </p:sp>
    </p:spTree>
    <p:extLst>
      <p:ext uri="{BB962C8B-B14F-4D97-AF65-F5344CB8AC3E}">
        <p14:creationId xmlns:p14="http://schemas.microsoft.com/office/powerpoint/2010/main" val="1427561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Air Resistance</a:t>
            </a:r>
            <a:endParaRPr lang="en-US" sz="4400" dirty="0"/>
          </a:p>
        </p:txBody>
      </p:sp>
      <p:sp>
        <p:nvSpPr>
          <p:cNvPr id="3" name="Content Placeholder 2"/>
          <p:cNvSpPr>
            <a:spLocks noGrp="1"/>
          </p:cNvSpPr>
          <p:nvPr>
            <p:ph sz="quarter" idx="1"/>
          </p:nvPr>
        </p:nvSpPr>
        <p:spPr/>
        <p:txBody>
          <a:bodyPr/>
          <a:lstStyle/>
          <a:p>
            <a:r>
              <a:rPr lang="en-US" dirty="0"/>
              <a:t>Air resistance, also called </a:t>
            </a:r>
            <a:r>
              <a:rPr lang="en-US" dirty="0" smtClean="0"/>
              <a:t>drag, is when air </a:t>
            </a:r>
            <a:r>
              <a:rPr lang="en-US" dirty="0"/>
              <a:t>molecules cause a frictional force that opposes the motion </a:t>
            </a:r>
            <a:r>
              <a:rPr lang="en-US" dirty="0" smtClean="0"/>
              <a:t>objects in motion.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819400"/>
            <a:ext cx="4987374" cy="3200400"/>
          </a:xfrm>
          <a:prstGeom prst="rect">
            <a:avLst/>
          </a:prstGeom>
        </p:spPr>
      </p:pic>
    </p:spTree>
    <p:extLst>
      <p:ext uri="{BB962C8B-B14F-4D97-AF65-F5344CB8AC3E}">
        <p14:creationId xmlns:p14="http://schemas.microsoft.com/office/powerpoint/2010/main" val="1535641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140" y="864401"/>
            <a:ext cx="7699719" cy="5129198"/>
          </a:xfrm>
          <a:prstGeom prst="rect">
            <a:avLst/>
          </a:prstGeom>
        </p:spPr>
      </p:pic>
    </p:spTree>
    <p:extLst>
      <p:ext uri="{BB962C8B-B14F-4D97-AF65-F5344CB8AC3E}">
        <p14:creationId xmlns:p14="http://schemas.microsoft.com/office/powerpoint/2010/main" val="752019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8961"/>
            <a:ext cx="9144000" cy="6340078"/>
          </a:xfrm>
          <a:prstGeom prst="rect">
            <a:avLst/>
          </a:prstGeom>
        </p:spPr>
      </p:pic>
    </p:spTree>
    <p:extLst>
      <p:ext uri="{BB962C8B-B14F-4D97-AF65-F5344CB8AC3E}">
        <p14:creationId xmlns:p14="http://schemas.microsoft.com/office/powerpoint/2010/main" val="1429818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40" y="762000"/>
            <a:ext cx="7360920" cy="5257800"/>
          </a:xfrm>
          <a:prstGeom prst="rect">
            <a:avLst/>
          </a:prstGeom>
        </p:spPr>
      </p:pic>
    </p:spTree>
    <p:extLst>
      <p:ext uri="{BB962C8B-B14F-4D97-AF65-F5344CB8AC3E}">
        <p14:creationId xmlns:p14="http://schemas.microsoft.com/office/powerpoint/2010/main" val="2336879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sz="4400" b="1" dirty="0" smtClean="0"/>
              <a:t>the Objective</a:t>
            </a:r>
            <a:endParaRPr lang="en-US" sz="4400" dirty="0"/>
          </a:p>
        </p:txBody>
      </p:sp>
      <p:sp>
        <p:nvSpPr>
          <p:cNvPr id="3" name="Content Placeholder 2"/>
          <p:cNvSpPr>
            <a:spLocks noGrp="1"/>
          </p:cNvSpPr>
          <p:nvPr>
            <p:ph sz="quarter" idx="1"/>
          </p:nvPr>
        </p:nvSpPr>
        <p:spPr/>
        <p:txBody>
          <a:bodyPr/>
          <a:lstStyle/>
          <a:p>
            <a:pPr algn="just"/>
            <a:r>
              <a:rPr lang="en-US" dirty="0"/>
              <a:t>The aim of this project is to design a </a:t>
            </a:r>
            <a:r>
              <a:rPr lang="en-US" dirty="0" smtClean="0"/>
              <a:t>protective egg vehicle (PEV) </a:t>
            </a:r>
            <a:r>
              <a:rPr lang="en-US" dirty="0"/>
              <a:t>that will prevent an egg from breaking when dropped from a certain height. </a:t>
            </a:r>
            <a:r>
              <a:rPr lang="en-US" dirty="0" smtClean="0"/>
              <a:t>This </a:t>
            </a:r>
            <a:r>
              <a:rPr lang="en-US" dirty="0"/>
              <a:t>project must </a:t>
            </a:r>
            <a:r>
              <a:rPr lang="en-US" dirty="0" smtClean="0"/>
              <a:t>adhere to the design parameters presented in class. </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599" y="3505200"/>
            <a:ext cx="3457755" cy="2819400"/>
          </a:xfrm>
          <a:prstGeom prst="rect">
            <a:avLst/>
          </a:prstGeom>
          <a:ln>
            <a:noFill/>
          </a:ln>
          <a:effectLst>
            <a:softEdge rad="112500"/>
          </a:effectLst>
        </p:spPr>
      </p:pic>
    </p:spTree>
    <p:extLst>
      <p:ext uri="{BB962C8B-B14F-4D97-AF65-F5344CB8AC3E}">
        <p14:creationId xmlns:p14="http://schemas.microsoft.com/office/powerpoint/2010/main" val="37108459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98" y="-19455"/>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605" y="914400"/>
            <a:ext cx="6939296" cy="5334000"/>
          </a:xfrm>
          <a:prstGeom prst="rect">
            <a:avLst/>
          </a:prstGeom>
        </p:spPr>
      </p:pic>
      <p:sp>
        <p:nvSpPr>
          <p:cNvPr id="4" name="TextBox 3"/>
          <p:cNvSpPr txBox="1"/>
          <p:nvPr/>
        </p:nvSpPr>
        <p:spPr>
          <a:xfrm>
            <a:off x="1002605" y="228600"/>
            <a:ext cx="7074595" cy="646331"/>
          </a:xfrm>
          <a:prstGeom prst="rect">
            <a:avLst/>
          </a:prstGeom>
          <a:noFill/>
        </p:spPr>
        <p:txBody>
          <a:bodyPr wrap="square" rtlCol="0">
            <a:spAutoFit/>
          </a:bodyPr>
          <a:lstStyle/>
          <a:p>
            <a:r>
              <a:rPr lang="en-US" dirty="0"/>
              <a:t>[PDF] Apollo 15 Hammer-Feather Drop</a:t>
            </a:r>
          </a:p>
          <a:p>
            <a:pPr algn="ctr"/>
            <a:r>
              <a:rPr lang="en-US"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Apollo 15 Hammer-Feather Drop</a:t>
            </a:r>
            <a:endParaRPr lang="en-US"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63136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70" y="762000"/>
            <a:ext cx="7824367" cy="5105400"/>
          </a:xfrm>
          <a:prstGeom prst="rect">
            <a:avLst/>
          </a:prstGeom>
        </p:spPr>
      </p:pic>
    </p:spTree>
    <p:extLst>
      <p:ext uri="{BB962C8B-B14F-4D97-AF65-F5344CB8AC3E}">
        <p14:creationId xmlns:p14="http://schemas.microsoft.com/office/powerpoint/2010/main" val="15505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50" y="990600"/>
            <a:ext cx="8521700" cy="4648200"/>
          </a:xfrm>
          <a:prstGeom prst="rect">
            <a:avLst/>
          </a:prstGeom>
        </p:spPr>
      </p:pic>
    </p:spTree>
    <p:extLst>
      <p:ext uri="{BB962C8B-B14F-4D97-AF65-F5344CB8AC3E}">
        <p14:creationId xmlns:p14="http://schemas.microsoft.com/office/powerpoint/2010/main" val="565782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Terminal Velocity	</a:t>
            </a:r>
            <a:endParaRPr lang="en-US" sz="4400" dirty="0"/>
          </a:p>
        </p:txBody>
      </p:sp>
      <p:sp>
        <p:nvSpPr>
          <p:cNvPr id="3" name="Content Placeholder 2"/>
          <p:cNvSpPr>
            <a:spLocks noGrp="1"/>
          </p:cNvSpPr>
          <p:nvPr>
            <p:ph sz="quarter" idx="1"/>
          </p:nvPr>
        </p:nvSpPr>
        <p:spPr/>
        <p:txBody>
          <a:bodyPr/>
          <a:lstStyle/>
          <a:p>
            <a:r>
              <a:rPr lang="en-US" dirty="0"/>
              <a:t>A</a:t>
            </a:r>
            <a:r>
              <a:rPr lang="en-US" dirty="0" smtClean="0"/>
              <a:t>n </a:t>
            </a:r>
            <a:r>
              <a:rPr lang="en-US" dirty="0"/>
              <a:t>object in free fall in a vacuum will accelerate at approximately 9.8 m/s</a:t>
            </a:r>
            <a:r>
              <a:rPr lang="en-US" baseline="30000" dirty="0"/>
              <a:t>2</a:t>
            </a:r>
            <a:r>
              <a:rPr lang="en-US" dirty="0"/>
              <a:t>, independent of its mass. </a:t>
            </a:r>
            <a:endParaRPr lang="en-US" dirty="0" smtClean="0"/>
          </a:p>
          <a:p>
            <a:r>
              <a:rPr lang="en-US" dirty="0" smtClean="0"/>
              <a:t>With </a:t>
            </a:r>
            <a:r>
              <a:rPr lang="en-US" dirty="0"/>
              <a:t>air resistance acting on an object that has been dropped, the object will eventually reach a </a:t>
            </a:r>
            <a:r>
              <a:rPr lang="en-US" b="1" dirty="0"/>
              <a:t>terminal </a:t>
            </a:r>
            <a:r>
              <a:rPr lang="en-US" b="1" dirty="0" smtClean="0"/>
              <a:t>velocity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4114800"/>
            <a:ext cx="3175000" cy="2263032"/>
          </a:xfrm>
          <a:prstGeom prst="rect">
            <a:avLst/>
          </a:prstGeom>
        </p:spPr>
      </p:pic>
    </p:spTree>
    <p:extLst>
      <p:ext uri="{BB962C8B-B14F-4D97-AF65-F5344CB8AC3E}">
        <p14:creationId xmlns:p14="http://schemas.microsoft.com/office/powerpoint/2010/main" val="3606739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sp>
        <p:nvSpPr>
          <p:cNvPr id="3" name="TextBox 2"/>
          <p:cNvSpPr txBox="1"/>
          <p:nvPr/>
        </p:nvSpPr>
        <p:spPr>
          <a:xfrm>
            <a:off x="533400" y="228600"/>
            <a:ext cx="8305800" cy="1015663"/>
          </a:xfrm>
          <a:prstGeom prst="rect">
            <a:avLst/>
          </a:prstGeom>
          <a:noFill/>
        </p:spPr>
        <p:txBody>
          <a:bodyPr wrap="square" rtlCol="0">
            <a:spAutoFit/>
          </a:bodyPr>
          <a:lstStyle/>
          <a:p>
            <a:pPr algn="just"/>
            <a:r>
              <a:rPr lang="en-US" sz="2000" dirty="0" smtClean="0">
                <a:solidFill>
                  <a:schemeClr val="bg1"/>
                </a:solidFill>
                <a:latin typeface="Arial Narrow" panose="020B0606020202030204" pitchFamily="34" charset="0"/>
              </a:rPr>
              <a:t>A penny's </a:t>
            </a:r>
            <a:r>
              <a:rPr lang="en-US" sz="2000" dirty="0">
                <a:solidFill>
                  <a:schemeClr val="bg1"/>
                </a:solidFill>
                <a:latin typeface="Arial Narrow" panose="020B0606020202030204" pitchFamily="34" charset="0"/>
              </a:rPr>
              <a:t>terminal velocity is going to be around </a:t>
            </a:r>
            <a:r>
              <a:rPr lang="en-US" sz="2000" b="1" dirty="0">
                <a:solidFill>
                  <a:schemeClr val="bg1"/>
                </a:solidFill>
                <a:latin typeface="Arial Narrow" panose="020B0606020202030204" pitchFamily="34" charset="0"/>
              </a:rPr>
              <a:t>30-50 miles per hour</a:t>
            </a:r>
            <a:r>
              <a:rPr lang="en-US" sz="2000" dirty="0">
                <a:solidFill>
                  <a:schemeClr val="bg1"/>
                </a:solidFill>
                <a:latin typeface="Arial Narrow" panose="020B0606020202030204" pitchFamily="34" charset="0"/>
              </a:rPr>
              <a:t>. </a:t>
            </a:r>
            <a:r>
              <a:rPr lang="en-US" sz="2000" dirty="0" smtClean="0">
                <a:solidFill>
                  <a:schemeClr val="bg1"/>
                </a:solidFill>
                <a:latin typeface="Arial Narrow" panose="020B0606020202030204" pitchFamily="34" charset="0"/>
              </a:rPr>
              <a:t>However, if </a:t>
            </a:r>
            <a:r>
              <a:rPr lang="en-US" sz="2000" dirty="0">
                <a:solidFill>
                  <a:schemeClr val="bg1"/>
                </a:solidFill>
                <a:latin typeface="Arial Narrow" panose="020B0606020202030204" pitchFamily="34" charset="0"/>
              </a:rPr>
              <a:t>there is a good </a:t>
            </a:r>
            <a:r>
              <a:rPr lang="en-US" sz="2000" dirty="0" smtClean="0">
                <a:solidFill>
                  <a:schemeClr val="bg1"/>
                </a:solidFill>
                <a:latin typeface="Arial Narrow" panose="020B0606020202030204" pitchFamily="34" charset="0"/>
              </a:rPr>
              <a:t>breeze, that's </a:t>
            </a:r>
            <a:r>
              <a:rPr lang="en-US" sz="2000" dirty="0">
                <a:solidFill>
                  <a:schemeClr val="bg1"/>
                </a:solidFill>
                <a:latin typeface="Arial Narrow" panose="020B0606020202030204" pitchFamily="34" charset="0"/>
              </a:rPr>
              <a:t>going to drop significantly. </a:t>
            </a:r>
            <a:r>
              <a:rPr lang="en-US" sz="2000" dirty="0" smtClean="0">
                <a:solidFill>
                  <a:schemeClr val="bg1"/>
                </a:solidFill>
                <a:latin typeface="Arial Narrow" panose="020B0606020202030204" pitchFamily="34" charset="0"/>
              </a:rPr>
              <a:t> </a:t>
            </a:r>
            <a:r>
              <a:rPr lang="en-US" sz="2000" dirty="0">
                <a:solidFill>
                  <a:schemeClr val="bg1"/>
                </a:solidFill>
                <a:latin typeface="Arial Narrow" panose="020B0606020202030204" pitchFamily="34" charset="0"/>
              </a:rPr>
              <a:t>A</a:t>
            </a:r>
            <a:r>
              <a:rPr lang="en-US" sz="2000" dirty="0" smtClean="0">
                <a:solidFill>
                  <a:schemeClr val="bg1"/>
                </a:solidFill>
                <a:latin typeface="Arial Narrow" panose="020B0606020202030204" pitchFamily="34" charset="0"/>
              </a:rPr>
              <a:t> </a:t>
            </a:r>
            <a:r>
              <a:rPr lang="en-US" sz="2000" dirty="0">
                <a:solidFill>
                  <a:schemeClr val="bg1"/>
                </a:solidFill>
                <a:latin typeface="Arial Narrow" panose="020B0606020202030204" pitchFamily="34" charset="0"/>
              </a:rPr>
              <a:t>penny will reach its terminal velocity in only about 50 </a:t>
            </a:r>
            <a:r>
              <a:rPr lang="en-US" sz="2000" dirty="0" smtClean="0">
                <a:solidFill>
                  <a:schemeClr val="bg1"/>
                </a:solidFill>
                <a:latin typeface="Arial Narrow" panose="020B0606020202030204" pitchFamily="34" charset="0"/>
              </a:rPr>
              <a:t>feet.  So it won’t kill you but it definitely will hurt.</a:t>
            </a:r>
            <a:endParaRPr lang="en-US" sz="2000" dirty="0">
              <a:solidFill>
                <a:schemeClr val="bg1"/>
              </a:solidFill>
              <a:latin typeface="Arial Narrow" panose="020B0606020202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447800"/>
            <a:ext cx="7112000" cy="4745038"/>
          </a:xfrm>
          <a:prstGeom prst="rect">
            <a:avLst/>
          </a:prstGeom>
        </p:spPr>
      </p:pic>
    </p:spTree>
    <p:extLst>
      <p:ext uri="{BB962C8B-B14F-4D97-AF65-F5344CB8AC3E}">
        <p14:creationId xmlns:p14="http://schemas.microsoft.com/office/powerpoint/2010/main" val="1419487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sp>
        <p:nvSpPr>
          <p:cNvPr id="3" name="TextBox 2"/>
          <p:cNvSpPr txBox="1"/>
          <p:nvPr/>
        </p:nvSpPr>
        <p:spPr>
          <a:xfrm>
            <a:off x="381000" y="381000"/>
            <a:ext cx="8077200" cy="461665"/>
          </a:xfrm>
          <a:prstGeom prst="rect">
            <a:avLst/>
          </a:prstGeom>
          <a:noFill/>
        </p:spPr>
        <p:txBody>
          <a:bodyPr wrap="square" rtlCol="0">
            <a:spAutoFit/>
          </a:bodyPr>
          <a:lstStyle/>
          <a:p>
            <a:pPr algn="ctr"/>
            <a:r>
              <a:rPr lang="en-US" sz="2400" dirty="0" smtClean="0">
                <a:solidFill>
                  <a:schemeClr val="bg1"/>
                </a:solidFill>
                <a:latin typeface="Arial Narrow" panose="020B0606020202030204" pitchFamily="34" charset="0"/>
              </a:rPr>
              <a:t>Terminal velocity of a human skydiver is around </a:t>
            </a:r>
            <a:r>
              <a:rPr lang="en-US" sz="2400" dirty="0">
                <a:solidFill>
                  <a:schemeClr val="bg1"/>
                </a:solidFill>
                <a:latin typeface="Arial Narrow" panose="020B0606020202030204" pitchFamily="34" charset="0"/>
              </a:rPr>
              <a:t>53 m/s </a:t>
            </a:r>
            <a:r>
              <a:rPr lang="en-US" sz="2400" dirty="0" smtClean="0">
                <a:solidFill>
                  <a:schemeClr val="bg1"/>
                </a:solidFill>
                <a:latin typeface="Arial Narrow" panose="020B0606020202030204" pitchFamily="34" charset="0"/>
              </a:rPr>
              <a:t>or 120 mph.</a:t>
            </a:r>
            <a:endParaRPr lang="en-US" sz="2400" dirty="0">
              <a:solidFill>
                <a:schemeClr val="bg1"/>
              </a:solidFill>
              <a:latin typeface="Arial Narrow" panose="020B0606020202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568738"/>
            <a:ext cx="7772400" cy="4371975"/>
          </a:xfrm>
          <a:prstGeom prst="rect">
            <a:avLst/>
          </a:prstGeom>
        </p:spPr>
      </p:pic>
    </p:spTree>
    <p:extLst>
      <p:ext uri="{BB962C8B-B14F-4D97-AF65-F5344CB8AC3E}">
        <p14:creationId xmlns:p14="http://schemas.microsoft.com/office/powerpoint/2010/main" val="41794729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sp>
        <p:nvSpPr>
          <p:cNvPr id="3" name="TextBox 2"/>
          <p:cNvSpPr txBox="1"/>
          <p:nvPr/>
        </p:nvSpPr>
        <p:spPr>
          <a:xfrm>
            <a:off x="533400" y="381000"/>
            <a:ext cx="7924800" cy="923330"/>
          </a:xfrm>
          <a:prstGeom prst="rect">
            <a:avLst/>
          </a:prstGeom>
          <a:noFill/>
        </p:spPr>
        <p:txBody>
          <a:bodyPr wrap="square" rtlCol="0">
            <a:spAutoFit/>
          </a:bodyPr>
          <a:lstStyle/>
          <a:p>
            <a:r>
              <a:rPr lang="en-US" dirty="0" smtClean="0">
                <a:solidFill>
                  <a:schemeClr val="bg1"/>
                </a:solidFill>
                <a:latin typeface="Arial Narrow" panose="020B0606020202030204" pitchFamily="34" charset="0"/>
              </a:rPr>
              <a:t>The terminal velocity of a bullet is approximately </a:t>
            </a:r>
            <a:r>
              <a:rPr lang="en-US" b="1" dirty="0" smtClean="0">
                <a:solidFill>
                  <a:schemeClr val="bg1"/>
                </a:solidFill>
                <a:latin typeface="Arial Narrow" panose="020B0606020202030204" pitchFamily="34" charset="0"/>
              </a:rPr>
              <a:t>90 </a:t>
            </a:r>
            <a:r>
              <a:rPr lang="en-US" b="1" dirty="0">
                <a:solidFill>
                  <a:schemeClr val="bg1"/>
                </a:solidFill>
                <a:latin typeface="Arial Narrow" panose="020B0606020202030204" pitchFamily="34" charset="0"/>
              </a:rPr>
              <a:t>m/s</a:t>
            </a:r>
            <a:r>
              <a:rPr lang="en-US" dirty="0">
                <a:solidFill>
                  <a:schemeClr val="bg1"/>
                </a:solidFill>
                <a:latin typeface="Arial Narrow" panose="020B0606020202030204" pitchFamily="34" charset="0"/>
              </a:rPr>
              <a:t> (</a:t>
            </a:r>
            <a:r>
              <a:rPr lang="en-US" b="1" dirty="0">
                <a:solidFill>
                  <a:schemeClr val="bg1"/>
                </a:solidFill>
                <a:latin typeface="Arial Narrow" panose="020B0606020202030204" pitchFamily="34" charset="0"/>
              </a:rPr>
              <a:t>300 feet per second</a:t>
            </a:r>
            <a:r>
              <a:rPr lang="en-US" dirty="0">
                <a:solidFill>
                  <a:schemeClr val="bg1"/>
                </a:solidFill>
                <a:latin typeface="Arial Narrow" panose="020B0606020202030204" pitchFamily="34" charset="0"/>
              </a:rPr>
              <a:t> or </a:t>
            </a:r>
            <a:r>
              <a:rPr lang="en-US" b="1" dirty="0">
                <a:solidFill>
                  <a:schemeClr val="bg1"/>
                </a:solidFill>
                <a:latin typeface="Arial Narrow" panose="020B0606020202030204" pitchFamily="34" charset="0"/>
              </a:rPr>
              <a:t>204 miles per hour</a:t>
            </a:r>
            <a:r>
              <a:rPr lang="en-US" dirty="0" smtClean="0">
                <a:solidFill>
                  <a:schemeClr val="bg1"/>
                </a:solidFill>
                <a:latin typeface="Arial Narrow" panose="020B0606020202030204" pitchFamily="34" charset="0"/>
              </a:rPr>
              <a:t>) depending on the caliber . </a:t>
            </a:r>
            <a:r>
              <a:rPr lang="en-US" dirty="0">
                <a:solidFill>
                  <a:schemeClr val="bg1"/>
                </a:solidFill>
                <a:latin typeface="Arial Narrow" panose="020B0606020202030204" pitchFamily="34" charset="0"/>
              </a:rPr>
              <a:t>A bullet traveling at only </a:t>
            </a:r>
            <a:r>
              <a:rPr lang="en-US" b="1" dirty="0">
                <a:solidFill>
                  <a:schemeClr val="bg1"/>
                </a:solidFill>
                <a:latin typeface="Arial Narrow" panose="020B0606020202030204" pitchFamily="34" charset="0"/>
              </a:rPr>
              <a:t>61 m/s</a:t>
            </a:r>
            <a:r>
              <a:rPr lang="en-US" dirty="0">
                <a:solidFill>
                  <a:schemeClr val="bg1"/>
                </a:solidFill>
                <a:latin typeface="Arial Narrow" panose="020B0606020202030204" pitchFamily="34" charset="0"/>
              </a:rPr>
              <a:t> (</a:t>
            </a:r>
            <a:r>
              <a:rPr lang="en-US" b="1" dirty="0">
                <a:solidFill>
                  <a:schemeClr val="bg1"/>
                </a:solidFill>
                <a:latin typeface="Arial Narrow" panose="020B0606020202030204" pitchFamily="34" charset="0"/>
              </a:rPr>
              <a:t>200 feet per </a:t>
            </a:r>
            <a:r>
              <a:rPr lang="en-US" b="1" dirty="0" smtClean="0">
                <a:solidFill>
                  <a:schemeClr val="bg1"/>
                </a:solidFill>
                <a:latin typeface="Arial Narrow" panose="020B0606020202030204" pitchFamily="34" charset="0"/>
              </a:rPr>
              <a:t>second or 136 mph</a:t>
            </a:r>
            <a:r>
              <a:rPr lang="en-US" dirty="0" smtClean="0">
                <a:solidFill>
                  <a:schemeClr val="bg1"/>
                </a:solidFill>
                <a:latin typeface="Arial Narrow" panose="020B0606020202030204" pitchFamily="34" charset="0"/>
              </a:rPr>
              <a:t>) </a:t>
            </a:r>
            <a:r>
              <a:rPr lang="en-US" dirty="0">
                <a:solidFill>
                  <a:schemeClr val="bg1"/>
                </a:solidFill>
                <a:latin typeface="Arial Narrow" panose="020B0606020202030204" pitchFamily="34" charset="0"/>
              </a:rPr>
              <a:t>to </a:t>
            </a:r>
            <a:r>
              <a:rPr lang="en-US" dirty="0" smtClean="0">
                <a:solidFill>
                  <a:schemeClr val="bg1"/>
                </a:solidFill>
                <a:latin typeface="Arial Narrow" panose="020B0606020202030204" pitchFamily="34" charset="0"/>
              </a:rPr>
              <a:t>can </a:t>
            </a:r>
            <a:r>
              <a:rPr lang="en-US" dirty="0">
                <a:solidFill>
                  <a:schemeClr val="bg1"/>
                </a:solidFill>
                <a:latin typeface="Arial Narrow" panose="020B0606020202030204" pitchFamily="34" charset="0"/>
              </a:rPr>
              <a:t>penetrate human skin.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01" y="1814512"/>
            <a:ext cx="7798699" cy="3671888"/>
          </a:xfrm>
          <a:prstGeom prst="rect">
            <a:avLst/>
          </a:prstGeom>
          <a:ln>
            <a:noFill/>
          </a:ln>
          <a:effectLst>
            <a:softEdge rad="112500"/>
          </a:effectLst>
        </p:spPr>
      </p:pic>
    </p:spTree>
    <p:extLst>
      <p:ext uri="{BB962C8B-B14F-4D97-AF65-F5344CB8AC3E}">
        <p14:creationId xmlns:p14="http://schemas.microsoft.com/office/powerpoint/2010/main" val="25267901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sp>
        <p:nvSpPr>
          <p:cNvPr id="3" name="TextBox 2"/>
          <p:cNvSpPr txBox="1"/>
          <p:nvPr/>
        </p:nvSpPr>
        <p:spPr>
          <a:xfrm>
            <a:off x="381000" y="533400"/>
            <a:ext cx="8229600" cy="1200329"/>
          </a:xfrm>
          <a:prstGeom prst="rect">
            <a:avLst/>
          </a:prstGeom>
          <a:noFill/>
        </p:spPr>
        <p:txBody>
          <a:bodyPr wrap="square" rtlCol="0">
            <a:spAutoFit/>
          </a:bodyPr>
          <a:lstStyle/>
          <a:p>
            <a:r>
              <a:rPr lang="en-US" sz="2400" dirty="0" smtClean="0">
                <a:solidFill>
                  <a:schemeClr val="bg1"/>
                </a:solidFill>
                <a:latin typeface="Arial Narrow" panose="020B0606020202030204" pitchFamily="34" charset="0"/>
              </a:rPr>
              <a:t>According </a:t>
            </a:r>
            <a:r>
              <a:rPr lang="en-US" sz="2400" dirty="0">
                <a:solidFill>
                  <a:schemeClr val="bg1"/>
                </a:solidFill>
                <a:latin typeface="Arial Narrow" panose="020B0606020202030204" pitchFamily="34" charset="0"/>
              </a:rPr>
              <a:t>to the physics department of the University of </a:t>
            </a:r>
            <a:r>
              <a:rPr lang="en-US" sz="2400" dirty="0" smtClean="0">
                <a:solidFill>
                  <a:schemeClr val="bg1"/>
                </a:solidFill>
                <a:latin typeface="Arial Narrow" panose="020B0606020202030204" pitchFamily="34" charset="0"/>
              </a:rPr>
              <a:t>Illinois. </a:t>
            </a:r>
            <a:r>
              <a:rPr lang="en-US" sz="2400" dirty="0">
                <a:solidFill>
                  <a:schemeClr val="bg1"/>
                </a:solidFill>
                <a:latin typeface="Arial Narrow" panose="020B0606020202030204" pitchFamily="34" charset="0"/>
              </a:rPr>
              <a:t>The </a:t>
            </a:r>
            <a:r>
              <a:rPr lang="en-US" sz="2400" dirty="0">
                <a:solidFill>
                  <a:schemeClr val="bg1"/>
                </a:solidFill>
                <a:latin typeface="Arial Narrow" panose="020B0606020202030204" pitchFamily="34" charset="0"/>
              </a:rPr>
              <a:t>terminal velocity of a small to medium ant is </a:t>
            </a:r>
            <a:r>
              <a:rPr lang="en-US" sz="2400" b="1" dirty="0">
                <a:solidFill>
                  <a:schemeClr val="bg1"/>
                </a:solidFill>
                <a:latin typeface="Arial Narrow" panose="020B0606020202030204" pitchFamily="34" charset="0"/>
              </a:rPr>
              <a:t>about 6.4 </a:t>
            </a:r>
            <a:r>
              <a:rPr lang="en-US" sz="2400" b="1" dirty="0" smtClean="0">
                <a:solidFill>
                  <a:schemeClr val="bg1"/>
                </a:solidFill>
                <a:latin typeface="Arial Narrow" panose="020B0606020202030204" pitchFamily="34" charset="0"/>
              </a:rPr>
              <a:t>km/h or 3.9 </a:t>
            </a:r>
            <a:r>
              <a:rPr lang="en-US" sz="2400" b="1" dirty="0" smtClean="0">
                <a:solidFill>
                  <a:schemeClr val="bg1"/>
                </a:solidFill>
                <a:latin typeface="Arial Narrow" panose="020B0606020202030204" pitchFamily="34" charset="0"/>
              </a:rPr>
              <a:t>mph</a:t>
            </a:r>
            <a:r>
              <a:rPr lang="en-US" sz="2400" dirty="0">
                <a:solidFill>
                  <a:schemeClr val="bg1"/>
                </a:solidFill>
                <a:latin typeface="Arial Narrow" panose="020B0606020202030204" pitchFamily="34" charset="0"/>
              </a:rPr>
              <a:t>.</a:t>
            </a:r>
            <a:r>
              <a:rPr lang="en-US" sz="2400" dirty="0" smtClean="0">
                <a:solidFill>
                  <a:schemeClr val="bg1"/>
                </a:solidFill>
                <a:latin typeface="Arial Narrow" panose="020B0606020202030204" pitchFamily="34" charset="0"/>
              </a:rPr>
              <a:t> </a:t>
            </a:r>
            <a:endParaRPr lang="en-US" sz="2400" dirty="0">
              <a:solidFill>
                <a:schemeClr val="bg1"/>
              </a:solidFill>
              <a:latin typeface="Arial Narrow" panose="020B0606020202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057400"/>
            <a:ext cx="7188200" cy="3594100"/>
          </a:xfrm>
          <a:prstGeom prst="rect">
            <a:avLst/>
          </a:prstGeom>
        </p:spPr>
      </p:pic>
    </p:spTree>
    <p:extLst>
      <p:ext uri="{BB962C8B-B14F-4D97-AF65-F5344CB8AC3E}">
        <p14:creationId xmlns:p14="http://schemas.microsoft.com/office/powerpoint/2010/main" val="37616467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Angular Momentum</a:t>
            </a:r>
            <a:endParaRPr lang="en-US" sz="4400" dirty="0"/>
          </a:p>
        </p:txBody>
      </p:sp>
      <p:sp>
        <p:nvSpPr>
          <p:cNvPr id="3" name="Content Placeholder 2"/>
          <p:cNvSpPr>
            <a:spLocks noGrp="1"/>
          </p:cNvSpPr>
          <p:nvPr>
            <p:ph sz="quarter" idx="1"/>
          </p:nvPr>
        </p:nvSpPr>
        <p:spPr/>
        <p:txBody>
          <a:bodyPr/>
          <a:lstStyle/>
          <a:p>
            <a:r>
              <a:rPr lang="en-US" dirty="0"/>
              <a:t>Angular momentum measures an object’s tendency to continue to spin. It can be obtained by multiplying the mass of an orbiting body by its velocity and the radius of its orbit.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463047"/>
            <a:ext cx="3536004" cy="2652003"/>
          </a:xfrm>
          <a:prstGeom prst="rect">
            <a:avLst/>
          </a:prstGeom>
        </p:spPr>
      </p:pic>
      <p:sp>
        <p:nvSpPr>
          <p:cNvPr id="5" name="TextBox 4"/>
          <p:cNvSpPr txBox="1"/>
          <p:nvPr/>
        </p:nvSpPr>
        <p:spPr>
          <a:xfrm>
            <a:off x="1146243" y="3981696"/>
            <a:ext cx="5943600" cy="369332"/>
          </a:xfrm>
          <a:prstGeom prst="rect">
            <a:avLst/>
          </a:prstGeom>
          <a:noFill/>
        </p:spPr>
        <p:txBody>
          <a:bodyPr wrap="square" rtlCol="0">
            <a:spAutoFit/>
          </a:bodyPr>
          <a:lstStyle/>
          <a:p>
            <a:r>
              <a:rPr lang="en-US" dirty="0" smtClean="0">
                <a:solidFill>
                  <a:schemeClr val="accent1">
                    <a:lumMod val="75000"/>
                  </a:schemeClr>
                </a:solidFill>
              </a:rPr>
              <a:t>Angular Momentum                            Angular Velocity    </a:t>
            </a:r>
            <a:endParaRPr lang="en-US" dirty="0">
              <a:solidFill>
                <a:schemeClr val="accent1">
                  <a:lumMod val="75000"/>
                </a:schemeClr>
              </a:solidFill>
            </a:endParaRPr>
          </a:p>
        </p:txBody>
      </p:sp>
      <p:sp>
        <p:nvSpPr>
          <p:cNvPr id="6" name="TextBox 5"/>
          <p:cNvSpPr txBox="1"/>
          <p:nvPr/>
        </p:nvSpPr>
        <p:spPr>
          <a:xfrm>
            <a:off x="3352800" y="5410200"/>
            <a:ext cx="2209800" cy="381000"/>
          </a:xfrm>
          <a:prstGeom prst="rect">
            <a:avLst/>
          </a:prstGeom>
          <a:noFill/>
        </p:spPr>
        <p:txBody>
          <a:bodyPr wrap="square" rtlCol="0">
            <a:spAutoFit/>
          </a:bodyPr>
          <a:lstStyle/>
          <a:p>
            <a:r>
              <a:rPr lang="en-US" dirty="0" smtClean="0">
                <a:solidFill>
                  <a:schemeClr val="accent1">
                    <a:lumMod val="75000"/>
                  </a:schemeClr>
                </a:solidFill>
              </a:rPr>
              <a:t>Moment of Inertia</a:t>
            </a:r>
            <a:endParaRPr lang="en-US" dirty="0">
              <a:solidFill>
                <a:schemeClr val="accent1">
                  <a:lumMod val="75000"/>
                </a:schemeClr>
              </a:solidFill>
            </a:endParaRPr>
          </a:p>
        </p:txBody>
      </p:sp>
    </p:spTree>
    <p:extLst>
      <p:ext uri="{BB962C8B-B14F-4D97-AF65-F5344CB8AC3E}">
        <p14:creationId xmlns:p14="http://schemas.microsoft.com/office/powerpoint/2010/main" val="27286849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sp>
        <p:nvSpPr>
          <p:cNvPr id="3" name="TextBox 2"/>
          <p:cNvSpPr txBox="1"/>
          <p:nvPr/>
        </p:nvSpPr>
        <p:spPr>
          <a:xfrm>
            <a:off x="381000" y="457200"/>
            <a:ext cx="8153400" cy="2031325"/>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Conservation of Angular Momentum</a:t>
            </a:r>
          </a:p>
          <a:p>
            <a:r>
              <a:rPr lang="en-US" dirty="0" smtClean="0">
                <a:solidFill>
                  <a:schemeClr val="bg1"/>
                </a:solidFill>
                <a:latin typeface="Arial" panose="020B0604020202020204" pitchFamily="34" charset="0"/>
                <a:cs typeface="Arial" panose="020B0604020202020204" pitchFamily="34" charset="0"/>
              </a:rPr>
              <a:t>When  an </a:t>
            </a:r>
            <a:r>
              <a:rPr lang="en-US" dirty="0">
                <a:solidFill>
                  <a:schemeClr val="bg1"/>
                </a:solidFill>
                <a:latin typeface="Arial" panose="020B0604020202020204" pitchFamily="34" charset="0"/>
                <a:cs typeface="Arial" panose="020B0604020202020204" pitchFamily="34" charset="0"/>
              </a:rPr>
              <a:t>ice skater </a:t>
            </a:r>
            <a:r>
              <a:rPr lang="en-US" dirty="0" smtClean="0">
                <a:solidFill>
                  <a:schemeClr val="bg1"/>
                </a:solidFill>
                <a:latin typeface="Arial" panose="020B0604020202020204" pitchFamily="34" charset="0"/>
                <a:cs typeface="Arial" panose="020B0604020202020204" pitchFamily="34" charset="0"/>
              </a:rPr>
              <a:t>spinning </a:t>
            </a:r>
            <a:r>
              <a:rPr lang="en-US" dirty="0">
                <a:solidFill>
                  <a:schemeClr val="bg1"/>
                </a:solidFill>
                <a:latin typeface="Arial" panose="020B0604020202020204" pitchFamily="34" charset="0"/>
                <a:cs typeface="Arial" panose="020B0604020202020204" pitchFamily="34" charset="0"/>
              </a:rPr>
              <a:t>on the tip of her </a:t>
            </a:r>
            <a:r>
              <a:rPr lang="en-US" dirty="0" smtClean="0">
                <a:solidFill>
                  <a:schemeClr val="bg1"/>
                </a:solidFill>
                <a:latin typeface="Arial" panose="020B0604020202020204" pitchFamily="34" charset="0"/>
                <a:cs typeface="Arial" panose="020B0604020202020204" pitchFamily="34" charset="0"/>
              </a:rPr>
              <a:t>skate </a:t>
            </a:r>
            <a:r>
              <a:rPr lang="en-US" dirty="0">
                <a:solidFill>
                  <a:schemeClr val="bg1"/>
                </a:solidFill>
                <a:latin typeface="Arial" panose="020B0604020202020204" pitchFamily="34" charset="0"/>
                <a:cs typeface="Arial" panose="020B0604020202020204" pitchFamily="34" charset="0"/>
              </a:rPr>
              <a:t>with her arms </a:t>
            </a:r>
            <a:r>
              <a:rPr lang="en-US" dirty="0" smtClean="0">
                <a:solidFill>
                  <a:schemeClr val="bg1"/>
                </a:solidFill>
                <a:latin typeface="Arial" panose="020B0604020202020204" pitchFamily="34" charset="0"/>
                <a:cs typeface="Arial" panose="020B0604020202020204" pitchFamily="34" charset="0"/>
              </a:rPr>
              <a:t>extended; her </a:t>
            </a:r>
            <a:r>
              <a:rPr lang="en-US" dirty="0">
                <a:solidFill>
                  <a:schemeClr val="bg1"/>
                </a:solidFill>
                <a:latin typeface="Arial" panose="020B0604020202020204" pitchFamily="34" charset="0"/>
                <a:cs typeface="Arial" panose="020B0604020202020204" pitchFamily="34" charset="0"/>
              </a:rPr>
              <a:t>angular momentum is conserved because the net torque on her is negligibly small. </a:t>
            </a:r>
            <a:r>
              <a:rPr lang="en-US" dirty="0" smtClean="0">
                <a:solidFill>
                  <a:schemeClr val="bg1"/>
                </a:solidFill>
                <a:latin typeface="Arial" panose="020B0604020202020204" pitchFamily="34" charset="0"/>
                <a:cs typeface="Arial" panose="020B0604020202020204" pitchFamily="34" charset="0"/>
              </a:rPr>
              <a:t> However, when she pulls in her arms, </a:t>
            </a:r>
            <a:r>
              <a:rPr lang="en-US" dirty="0">
                <a:solidFill>
                  <a:schemeClr val="bg1"/>
                </a:solidFill>
                <a:latin typeface="Arial" panose="020B0604020202020204" pitchFamily="34" charset="0"/>
                <a:cs typeface="Arial" panose="020B0604020202020204" pitchFamily="34" charset="0"/>
              </a:rPr>
              <a:t>her rate of spin increases </a:t>
            </a:r>
            <a:r>
              <a:rPr lang="en-US" dirty="0" smtClean="0">
                <a:solidFill>
                  <a:schemeClr val="bg1"/>
                </a:solidFill>
                <a:latin typeface="Arial" panose="020B0604020202020204" pitchFamily="34" charset="0"/>
                <a:cs typeface="Arial" panose="020B0604020202020204" pitchFamily="34" charset="0"/>
              </a:rPr>
              <a:t>greatly, </a:t>
            </a:r>
            <a:r>
              <a:rPr lang="en-US" dirty="0">
                <a:solidFill>
                  <a:schemeClr val="bg1"/>
                </a:solidFill>
                <a:latin typeface="Arial" panose="020B0604020202020204" pitchFamily="34" charset="0"/>
                <a:cs typeface="Arial" panose="020B0604020202020204" pitchFamily="34" charset="0"/>
              </a:rPr>
              <a:t>decreasing her moment of inertia. The work she does to pull in her arms results in an increase in rotational kinetic </a:t>
            </a:r>
            <a:r>
              <a:rPr lang="en-US" dirty="0" smtClean="0">
                <a:solidFill>
                  <a:schemeClr val="bg1"/>
                </a:solidFill>
                <a:latin typeface="Arial" panose="020B0604020202020204" pitchFamily="34" charset="0"/>
                <a:cs typeface="Arial" panose="020B0604020202020204" pitchFamily="34" charset="0"/>
              </a:rPr>
              <a:t>energy</a:t>
            </a: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457721"/>
            <a:ext cx="6044259" cy="3671888"/>
          </a:xfrm>
          <a:prstGeom prst="rect">
            <a:avLst/>
          </a:prstGeom>
        </p:spPr>
      </p:pic>
    </p:spTree>
    <p:extLst>
      <p:ext uri="{BB962C8B-B14F-4D97-AF65-F5344CB8AC3E}">
        <p14:creationId xmlns:p14="http://schemas.microsoft.com/office/powerpoint/2010/main" val="1324188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sz="4400" b="1" dirty="0" smtClean="0"/>
              <a:t>The Goals</a:t>
            </a:r>
            <a:endParaRPr lang="en-US" sz="4400" dirty="0"/>
          </a:p>
        </p:txBody>
      </p:sp>
      <p:sp>
        <p:nvSpPr>
          <p:cNvPr id="3" name="Content Placeholder 2"/>
          <p:cNvSpPr>
            <a:spLocks noGrp="1"/>
          </p:cNvSpPr>
          <p:nvPr>
            <p:ph sz="quarter" idx="1"/>
          </p:nvPr>
        </p:nvSpPr>
        <p:spPr/>
        <p:txBody>
          <a:bodyPr/>
          <a:lstStyle/>
          <a:p>
            <a:r>
              <a:rPr lang="en-US" dirty="0"/>
              <a:t>Students </a:t>
            </a:r>
            <a:r>
              <a:rPr lang="en-US" dirty="0" smtClean="0"/>
              <a:t>will </a:t>
            </a:r>
            <a:r>
              <a:rPr lang="en-US" dirty="0"/>
              <a:t>design and construct </a:t>
            </a:r>
            <a:r>
              <a:rPr lang="en-US" dirty="0" smtClean="0"/>
              <a:t>a protective </a:t>
            </a:r>
            <a:r>
              <a:rPr lang="en-US" dirty="0"/>
              <a:t>egg </a:t>
            </a:r>
            <a:r>
              <a:rPr lang="en-US" dirty="0" smtClean="0"/>
              <a:t>device</a:t>
            </a:r>
            <a:r>
              <a:rPr lang="en-US" dirty="0"/>
              <a:t>. Students will be able to explore the different materials available and learn to apply concepts of momentum</a:t>
            </a:r>
            <a:r>
              <a:rPr lang="en-US" dirty="0" smtClean="0"/>
              <a:t>, </a:t>
            </a:r>
            <a:r>
              <a:rPr lang="en-US" dirty="0"/>
              <a:t>force and energy to this project.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276600"/>
            <a:ext cx="4114800" cy="3507867"/>
          </a:xfrm>
          <a:prstGeom prst="rect">
            <a:avLst/>
          </a:prstGeom>
        </p:spPr>
      </p:pic>
    </p:spTree>
    <p:extLst>
      <p:ext uri="{BB962C8B-B14F-4D97-AF65-F5344CB8AC3E}">
        <p14:creationId xmlns:p14="http://schemas.microsoft.com/office/powerpoint/2010/main" val="25330514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762000"/>
            <a:ext cx="4428692" cy="4869180"/>
          </a:xfrm>
          <a:prstGeom prst="rect">
            <a:avLst/>
          </a:prstGeom>
        </p:spPr>
      </p:pic>
    </p:spTree>
    <p:extLst>
      <p:ext uri="{BB962C8B-B14F-4D97-AF65-F5344CB8AC3E}">
        <p14:creationId xmlns:p14="http://schemas.microsoft.com/office/powerpoint/2010/main" val="24930837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389" y="945204"/>
            <a:ext cx="7405222" cy="4876800"/>
          </a:xfrm>
          <a:prstGeom prst="rect">
            <a:avLst/>
          </a:prstGeom>
        </p:spPr>
      </p:pic>
    </p:spTree>
    <p:extLst>
      <p:ext uri="{BB962C8B-B14F-4D97-AF65-F5344CB8AC3E}">
        <p14:creationId xmlns:p14="http://schemas.microsoft.com/office/powerpoint/2010/main" val="23046205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547907"/>
            <a:ext cx="6091803" cy="5762186"/>
          </a:xfrm>
          <a:prstGeom prst="rect">
            <a:avLst/>
          </a:prstGeom>
        </p:spPr>
      </p:pic>
    </p:spTree>
    <p:extLst>
      <p:ext uri="{BB962C8B-B14F-4D97-AF65-F5344CB8AC3E}">
        <p14:creationId xmlns:p14="http://schemas.microsoft.com/office/powerpoint/2010/main" val="28601185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Gravity</a:t>
            </a:r>
            <a:endParaRPr lang="en-US" sz="4400" dirty="0"/>
          </a:p>
        </p:txBody>
      </p:sp>
      <p:sp>
        <p:nvSpPr>
          <p:cNvPr id="3" name="Content Placeholder 2"/>
          <p:cNvSpPr>
            <a:spLocks noGrp="1"/>
          </p:cNvSpPr>
          <p:nvPr>
            <p:ph sz="quarter" idx="1"/>
          </p:nvPr>
        </p:nvSpPr>
        <p:spPr/>
        <p:txBody>
          <a:bodyPr>
            <a:normAutofit/>
          </a:bodyPr>
          <a:lstStyle/>
          <a:p>
            <a:r>
              <a:rPr lang="en-US" dirty="0" smtClean="0"/>
              <a:t>Gravity </a:t>
            </a:r>
            <a:r>
              <a:rPr lang="en-US" dirty="0"/>
              <a:t>provides the necessary downward force on our bodies which creates friction between our feet and the ground, allowing us to </a:t>
            </a:r>
            <a:r>
              <a:rPr lang="en-US" dirty="0" smtClean="0"/>
              <a:t>walk. </a:t>
            </a:r>
            <a:r>
              <a:rPr lang="en-US" dirty="0"/>
              <a:t>For most purposes Newton's laws of gravity </a:t>
            </a:r>
            <a:r>
              <a:rPr lang="en-US" dirty="0" smtClean="0"/>
              <a:t>apply.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200400"/>
            <a:ext cx="5769429" cy="3230880"/>
          </a:xfrm>
          <a:prstGeom prst="rect">
            <a:avLst/>
          </a:prstGeom>
          <a:ln>
            <a:noFill/>
          </a:ln>
          <a:effectLst>
            <a:softEdge rad="112500"/>
          </a:effectLst>
        </p:spPr>
      </p:pic>
    </p:spTree>
    <p:extLst>
      <p:ext uri="{BB962C8B-B14F-4D97-AF65-F5344CB8AC3E}">
        <p14:creationId xmlns:p14="http://schemas.microsoft.com/office/powerpoint/2010/main" val="1577395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944562"/>
          </a:xfrm>
        </p:spPr>
        <p:txBody>
          <a:bodyPr>
            <a:noAutofit/>
          </a:bodyPr>
          <a:lstStyle/>
          <a:p>
            <a:r>
              <a:rPr lang="en-US" sz="3200" dirty="0"/>
              <a:t>Newton's law of universal gravitation</a:t>
            </a:r>
          </a:p>
        </p:txBody>
      </p:sp>
      <p:sp>
        <p:nvSpPr>
          <p:cNvPr id="3" name="Content Placeholder 2"/>
          <p:cNvSpPr>
            <a:spLocks noGrp="1"/>
          </p:cNvSpPr>
          <p:nvPr>
            <p:ph sz="quarter" idx="1"/>
          </p:nvPr>
        </p:nvSpPr>
        <p:spPr/>
        <p:txBody>
          <a:bodyPr/>
          <a:lstStyle/>
          <a:p>
            <a:r>
              <a:rPr lang="en-US" dirty="0"/>
              <a:t>S</a:t>
            </a:r>
            <a:r>
              <a:rPr lang="en-US" dirty="0" smtClean="0"/>
              <a:t>tates </a:t>
            </a:r>
            <a:r>
              <a:rPr lang="en-US" dirty="0"/>
              <a:t>that any two bodies in the universe attract each other with a force that is directly proportional to the product of their masses and inversely proportional to the square of the distance between them.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581400"/>
            <a:ext cx="4171220" cy="2926080"/>
          </a:xfrm>
          <a:prstGeom prst="rect">
            <a:avLst/>
          </a:prstGeom>
        </p:spPr>
      </p:pic>
    </p:spTree>
    <p:extLst>
      <p:ext uri="{BB962C8B-B14F-4D97-AF65-F5344CB8AC3E}">
        <p14:creationId xmlns:p14="http://schemas.microsoft.com/office/powerpoint/2010/main" val="26116572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Newton’s Law of Universal Gravitation Explained</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914400" y="1981200"/>
                <a:ext cx="7239000"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a:rPr>
                          </m:ctrlPr>
                        </m:sSubPr>
                        <m:e>
                          <m:r>
                            <a:rPr lang="en-US" sz="3200" b="0" i="1" smtClean="0">
                              <a:latin typeface="Cambria Math"/>
                            </a:rPr>
                            <m:t>𝐹</m:t>
                          </m:r>
                        </m:e>
                        <m:sub>
                          <m:r>
                            <a:rPr lang="en-US" sz="3200" b="0" i="1" smtClean="0">
                              <a:latin typeface="Cambria Math"/>
                            </a:rPr>
                            <m:t>𝑔</m:t>
                          </m:r>
                        </m:sub>
                      </m:sSub>
                      <m:r>
                        <a:rPr lang="en-US" sz="3200" i="1" smtClean="0">
                          <a:latin typeface="Cambria Math"/>
                          <a:ea typeface="Cambria Math"/>
                        </a:rPr>
                        <m:t>=</m:t>
                      </m:r>
                      <m:f>
                        <m:fPr>
                          <m:ctrlPr>
                            <a:rPr lang="en-US" sz="3200" i="1" smtClean="0">
                              <a:latin typeface="Cambria Math"/>
                              <a:ea typeface="Cambria Math"/>
                            </a:rPr>
                          </m:ctrlPr>
                        </m:fPr>
                        <m:num>
                          <m:r>
                            <a:rPr lang="en-US" sz="3200" b="0" i="1" smtClean="0">
                              <a:latin typeface="Cambria Math"/>
                              <a:ea typeface="Cambria Math"/>
                            </a:rPr>
                            <m:t>𝐺</m:t>
                          </m:r>
                          <m:sSub>
                            <m:sSubPr>
                              <m:ctrlPr>
                                <a:rPr lang="en-US" sz="3200" b="0" i="1" smtClean="0">
                                  <a:latin typeface="Cambria Math"/>
                                  <a:ea typeface="Cambria Math"/>
                                </a:rPr>
                              </m:ctrlPr>
                            </m:sSubPr>
                            <m:e>
                              <m:r>
                                <a:rPr lang="en-US" sz="3200" b="0" i="1" smtClean="0">
                                  <a:latin typeface="Cambria Math"/>
                                  <a:ea typeface="Cambria Math"/>
                                </a:rPr>
                                <m:t>𝑚</m:t>
                              </m:r>
                            </m:e>
                            <m:sub>
                              <m:r>
                                <a:rPr lang="en-US" sz="3200" b="0" i="1" smtClean="0">
                                  <a:latin typeface="Cambria Math"/>
                                  <a:ea typeface="Cambria Math"/>
                                </a:rPr>
                                <m:t>1</m:t>
                              </m:r>
                            </m:sub>
                          </m:sSub>
                          <m:sSub>
                            <m:sSubPr>
                              <m:ctrlPr>
                                <a:rPr lang="en-US" sz="3200" b="0" i="1" smtClean="0">
                                  <a:latin typeface="Cambria Math"/>
                                  <a:ea typeface="Cambria Math"/>
                                </a:rPr>
                              </m:ctrlPr>
                            </m:sSubPr>
                            <m:e>
                              <m:r>
                                <a:rPr lang="en-US" sz="3200" b="0" i="1" smtClean="0">
                                  <a:latin typeface="Cambria Math"/>
                                  <a:ea typeface="Cambria Math"/>
                                </a:rPr>
                                <m:t>𝑚</m:t>
                              </m:r>
                            </m:e>
                            <m:sub>
                              <m:r>
                                <a:rPr lang="en-US" sz="3200" b="0" i="1" smtClean="0">
                                  <a:latin typeface="Cambria Math"/>
                                  <a:ea typeface="Cambria Math"/>
                                </a:rPr>
                                <m:t>2</m:t>
                              </m:r>
                            </m:sub>
                          </m:sSub>
                        </m:num>
                        <m:den>
                          <m:sSup>
                            <m:sSupPr>
                              <m:ctrlPr>
                                <a:rPr lang="en-US" sz="3200" i="1" smtClean="0">
                                  <a:latin typeface="Cambria Math"/>
                                  <a:ea typeface="Cambria Math"/>
                                </a:rPr>
                              </m:ctrlPr>
                            </m:sSupPr>
                            <m:e>
                              <m:r>
                                <a:rPr lang="en-US" sz="3200" b="0" i="1" smtClean="0">
                                  <a:latin typeface="Cambria Math"/>
                                  <a:ea typeface="Cambria Math"/>
                                </a:rPr>
                                <m:t>𝑟</m:t>
                              </m:r>
                            </m:e>
                            <m:sup>
                              <m:r>
                                <a:rPr lang="en-US" sz="3200" b="0" i="1" smtClean="0">
                                  <a:latin typeface="Cambria Math"/>
                                  <a:ea typeface="Cambria Math"/>
                                </a:rPr>
                                <m:t>2</m:t>
                              </m:r>
                            </m:sup>
                          </m:sSup>
                        </m:den>
                      </m:f>
                    </m:oMath>
                  </m:oMathPara>
                </a14:m>
                <a:endParaRPr lang="en-US" sz="3200"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914400" y="1981200"/>
                <a:ext cx="7239000" cy="1014317"/>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31718" y="3423554"/>
                <a:ext cx="7315200" cy="3919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accent1">
                                  <a:lumMod val="75000"/>
                                </a:schemeClr>
                              </a:solidFill>
                              <a:latin typeface="Cambria Math"/>
                            </a:rPr>
                          </m:ctrlPr>
                        </m:sSubPr>
                        <m:e>
                          <m:r>
                            <a:rPr lang="en-US" b="1" i="1" smtClean="0">
                              <a:solidFill>
                                <a:schemeClr val="accent1">
                                  <a:lumMod val="75000"/>
                                </a:schemeClr>
                              </a:solidFill>
                              <a:latin typeface="Cambria Math"/>
                            </a:rPr>
                            <m:t>𝑭</m:t>
                          </m:r>
                        </m:e>
                        <m:sub>
                          <m:r>
                            <a:rPr lang="en-US" b="1" i="1" smtClean="0">
                              <a:solidFill>
                                <a:schemeClr val="accent1">
                                  <a:lumMod val="75000"/>
                                </a:schemeClr>
                              </a:solidFill>
                              <a:latin typeface="Cambria Math"/>
                            </a:rPr>
                            <m:t>𝒈</m:t>
                          </m:r>
                        </m:sub>
                      </m:sSub>
                      <m:r>
                        <a:rPr lang="en-US" b="1" i="1" smtClean="0">
                          <a:solidFill>
                            <a:schemeClr val="accent1">
                              <a:lumMod val="75000"/>
                            </a:schemeClr>
                          </a:solidFill>
                          <a:latin typeface="Cambria Math"/>
                        </a:rPr>
                        <m:t>=</m:t>
                      </m:r>
                      <m:r>
                        <a:rPr lang="en-US" b="1" i="1" smtClean="0">
                          <a:solidFill>
                            <a:schemeClr val="accent1">
                              <a:lumMod val="75000"/>
                            </a:schemeClr>
                          </a:solidFill>
                          <a:latin typeface="Cambria Math"/>
                        </a:rPr>
                        <m:t>𝒇𝒐𝒓𝒄𝒆</m:t>
                      </m:r>
                      <m:r>
                        <a:rPr lang="en-US" b="1" i="1" smtClean="0">
                          <a:solidFill>
                            <a:schemeClr val="accent1">
                              <a:lumMod val="75000"/>
                            </a:schemeClr>
                          </a:solidFill>
                          <a:latin typeface="Cambria Math"/>
                        </a:rPr>
                        <m:t> </m:t>
                      </m:r>
                      <m:r>
                        <a:rPr lang="en-US" b="1" i="1" smtClean="0">
                          <a:solidFill>
                            <a:schemeClr val="accent1">
                              <a:lumMod val="75000"/>
                            </a:schemeClr>
                          </a:solidFill>
                          <a:latin typeface="Cambria Math"/>
                        </a:rPr>
                        <m:t>𝒐𝒇</m:t>
                      </m:r>
                      <m:r>
                        <a:rPr lang="en-US" b="1" i="1" smtClean="0">
                          <a:solidFill>
                            <a:schemeClr val="accent1">
                              <a:lumMod val="75000"/>
                            </a:schemeClr>
                          </a:solidFill>
                          <a:latin typeface="Cambria Math"/>
                        </a:rPr>
                        <m:t> </m:t>
                      </m:r>
                      <m:r>
                        <a:rPr lang="en-US" b="1" i="1" smtClean="0">
                          <a:solidFill>
                            <a:schemeClr val="accent1">
                              <a:lumMod val="75000"/>
                            </a:schemeClr>
                          </a:solidFill>
                          <a:latin typeface="Cambria Math"/>
                        </a:rPr>
                        <m:t>𝒈𝒓𝒂𝒗𝒊𝒕𝒚</m:t>
                      </m:r>
                    </m:oMath>
                  </m:oMathPara>
                </a14:m>
                <a:endParaRPr lang="en-US" b="1" dirty="0">
                  <a:solidFill>
                    <a:schemeClr val="accent1">
                      <a:lumMod val="75000"/>
                    </a:schemeClr>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31718" y="3423554"/>
                <a:ext cx="7315200" cy="391902"/>
              </a:xfrm>
              <a:prstGeom prst="rect">
                <a:avLst/>
              </a:prstGeom>
              <a:blipFill rotWithShape="1">
                <a:blip r:embed="rId3"/>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95400" y="3836238"/>
                <a:ext cx="6858000" cy="375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1">
                              <a:lumMod val="75000"/>
                            </a:schemeClr>
                          </a:solidFill>
                          <a:latin typeface="Cambria Math"/>
                        </a:rPr>
                        <m:t>𝑮</m:t>
                      </m:r>
                      <m:r>
                        <a:rPr lang="en-US" b="1" i="1" smtClean="0">
                          <a:solidFill>
                            <a:schemeClr val="accent1">
                              <a:lumMod val="75000"/>
                            </a:schemeClr>
                          </a:solidFill>
                          <a:latin typeface="Cambria Math"/>
                        </a:rPr>
                        <m:t>=</m:t>
                      </m:r>
                      <m:r>
                        <a:rPr lang="en-US" b="1" i="1" smtClean="0">
                          <a:solidFill>
                            <a:schemeClr val="accent1">
                              <a:lumMod val="75000"/>
                            </a:schemeClr>
                          </a:solidFill>
                          <a:latin typeface="Cambria Math"/>
                        </a:rPr>
                        <m:t>𝒈𝒓𝒂𝒗𝒊𝒕𝒂𝒕𝒊𝒐𝒏𝒂𝒍</m:t>
                      </m:r>
                      <m:r>
                        <a:rPr lang="en-US" b="1" i="1" smtClean="0">
                          <a:solidFill>
                            <a:schemeClr val="accent1">
                              <a:lumMod val="75000"/>
                            </a:schemeClr>
                          </a:solidFill>
                          <a:latin typeface="Cambria Math"/>
                        </a:rPr>
                        <m:t> </m:t>
                      </m:r>
                      <m:r>
                        <a:rPr lang="en-US" b="1" i="1" smtClean="0">
                          <a:solidFill>
                            <a:schemeClr val="accent1">
                              <a:lumMod val="75000"/>
                            </a:schemeClr>
                          </a:solidFill>
                          <a:latin typeface="Cambria Math"/>
                        </a:rPr>
                        <m:t>𝒄𝒐𝒏𝒔𝒕𝒂𝒏𝒕</m:t>
                      </m:r>
                      <m:r>
                        <a:rPr lang="en-US" b="1" i="1" smtClean="0">
                          <a:solidFill>
                            <a:schemeClr val="accent1">
                              <a:lumMod val="75000"/>
                            </a:schemeClr>
                          </a:solidFill>
                          <a:latin typeface="Cambria Math"/>
                        </a:rPr>
                        <m:t> </m:t>
                      </m:r>
                      <m:r>
                        <a:rPr lang="en-US" b="1" i="1" smtClean="0">
                          <a:solidFill>
                            <a:schemeClr val="accent1">
                              <a:lumMod val="75000"/>
                            </a:schemeClr>
                          </a:solidFill>
                          <a:latin typeface="Cambria Math"/>
                        </a:rPr>
                        <m:t>𝒐𝒇</m:t>
                      </m:r>
                      <m:r>
                        <a:rPr lang="en-US" b="1" i="1" smtClean="0">
                          <a:solidFill>
                            <a:schemeClr val="accent1">
                              <a:lumMod val="75000"/>
                            </a:schemeClr>
                          </a:solidFill>
                          <a:latin typeface="Cambria Math"/>
                        </a:rPr>
                        <m:t> </m:t>
                      </m:r>
                      <m:r>
                        <a:rPr lang="en-US" b="1" i="1" smtClean="0">
                          <a:solidFill>
                            <a:schemeClr val="accent1">
                              <a:lumMod val="75000"/>
                            </a:schemeClr>
                          </a:solidFill>
                          <a:latin typeface="Cambria Math"/>
                        </a:rPr>
                        <m:t>𝟗</m:t>
                      </m:r>
                      <m:r>
                        <a:rPr lang="en-US" b="1" i="1" smtClean="0">
                          <a:solidFill>
                            <a:schemeClr val="accent1">
                              <a:lumMod val="75000"/>
                            </a:schemeClr>
                          </a:solidFill>
                          <a:latin typeface="Cambria Math"/>
                        </a:rPr>
                        <m:t>.</m:t>
                      </m:r>
                      <m:r>
                        <a:rPr lang="en-US" b="1" i="1" smtClean="0">
                          <a:solidFill>
                            <a:schemeClr val="accent1">
                              <a:lumMod val="75000"/>
                            </a:schemeClr>
                          </a:solidFill>
                          <a:latin typeface="Cambria Math"/>
                        </a:rPr>
                        <m:t>𝟖</m:t>
                      </m:r>
                      <m:r>
                        <a:rPr lang="en-US" b="1" i="1" smtClean="0">
                          <a:solidFill>
                            <a:schemeClr val="accent1">
                              <a:lumMod val="75000"/>
                            </a:schemeClr>
                          </a:solidFill>
                          <a:latin typeface="Cambria Math"/>
                        </a:rPr>
                        <m:t>𝒎</m:t>
                      </m:r>
                      <m:r>
                        <a:rPr lang="en-US" b="1" i="1" smtClean="0">
                          <a:solidFill>
                            <a:schemeClr val="accent1">
                              <a:lumMod val="75000"/>
                            </a:schemeClr>
                          </a:solidFill>
                          <a:latin typeface="Cambria Math"/>
                        </a:rPr>
                        <m:t>/</m:t>
                      </m:r>
                      <m:sSup>
                        <m:sSupPr>
                          <m:ctrlPr>
                            <a:rPr lang="en-US" b="1" i="1" smtClean="0">
                              <a:solidFill>
                                <a:schemeClr val="accent1">
                                  <a:lumMod val="75000"/>
                                </a:schemeClr>
                              </a:solidFill>
                              <a:latin typeface="Cambria Math"/>
                            </a:rPr>
                          </m:ctrlPr>
                        </m:sSupPr>
                        <m:e>
                          <m:r>
                            <a:rPr lang="en-US" b="1" i="1" smtClean="0">
                              <a:solidFill>
                                <a:schemeClr val="accent1">
                                  <a:lumMod val="75000"/>
                                </a:schemeClr>
                              </a:solidFill>
                              <a:latin typeface="Cambria Math"/>
                            </a:rPr>
                            <m:t>𝒔</m:t>
                          </m:r>
                        </m:e>
                        <m:sup>
                          <m:r>
                            <a:rPr lang="en-US" b="1" i="1" smtClean="0">
                              <a:solidFill>
                                <a:schemeClr val="accent1">
                                  <a:lumMod val="75000"/>
                                </a:schemeClr>
                              </a:solidFill>
                              <a:latin typeface="Cambria Math"/>
                            </a:rPr>
                            <m:t>𝟐</m:t>
                          </m:r>
                        </m:sup>
                      </m:sSup>
                      <m:r>
                        <a:rPr lang="en-US" b="1" i="1" smtClean="0">
                          <a:solidFill>
                            <a:schemeClr val="accent1">
                              <a:lumMod val="75000"/>
                            </a:schemeClr>
                          </a:solidFill>
                          <a:latin typeface="Cambria Math"/>
                        </a:rPr>
                        <m:t> </m:t>
                      </m:r>
                    </m:oMath>
                  </m:oMathPara>
                </a14:m>
                <a:endParaRPr lang="en-US" b="1" dirty="0">
                  <a:solidFill>
                    <a:schemeClr val="accent1">
                      <a:lumMod val="7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295400" y="3836238"/>
                <a:ext cx="6858000" cy="375552"/>
              </a:xfrm>
              <a:prstGeom prst="rect">
                <a:avLst/>
              </a:prstGeom>
              <a:blipFill rotWithShape="1">
                <a:blip r:embed="rId4"/>
                <a:stretch>
                  <a:fillRect b="-161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177636" y="4205570"/>
                <a:ext cx="6781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accent1">
                                  <a:lumMod val="75000"/>
                                </a:schemeClr>
                              </a:solidFill>
                              <a:latin typeface="Cambria Math"/>
                            </a:rPr>
                          </m:ctrlPr>
                        </m:sSubPr>
                        <m:e>
                          <m:r>
                            <a:rPr lang="en-US" b="1" i="1" smtClean="0">
                              <a:solidFill>
                                <a:schemeClr val="accent1">
                                  <a:lumMod val="75000"/>
                                </a:schemeClr>
                              </a:solidFill>
                              <a:latin typeface="Cambria Math"/>
                            </a:rPr>
                            <m:t>𝒎</m:t>
                          </m:r>
                        </m:e>
                        <m:sub>
                          <m:r>
                            <a:rPr lang="en-US" b="1" i="1" smtClean="0">
                              <a:solidFill>
                                <a:schemeClr val="accent1">
                                  <a:lumMod val="75000"/>
                                </a:schemeClr>
                              </a:solidFill>
                              <a:latin typeface="Cambria Math"/>
                            </a:rPr>
                            <m:t>𝟏</m:t>
                          </m:r>
                        </m:sub>
                      </m:sSub>
                      <m:r>
                        <a:rPr lang="en-US" b="1" i="1" smtClean="0">
                          <a:solidFill>
                            <a:schemeClr val="accent1">
                              <a:lumMod val="75000"/>
                            </a:schemeClr>
                          </a:solidFill>
                          <a:latin typeface="Cambria Math"/>
                        </a:rPr>
                        <m:t>=</m:t>
                      </m:r>
                      <m:r>
                        <a:rPr lang="en-US" b="1" i="1" smtClean="0">
                          <a:solidFill>
                            <a:schemeClr val="accent1">
                              <a:lumMod val="75000"/>
                            </a:schemeClr>
                          </a:solidFill>
                          <a:latin typeface="Cambria Math"/>
                        </a:rPr>
                        <m:t>𝒎𝒂𝒔𝒔</m:t>
                      </m:r>
                      <m:r>
                        <a:rPr lang="en-US" b="1" i="1" smtClean="0">
                          <a:solidFill>
                            <a:schemeClr val="accent1">
                              <a:lumMod val="75000"/>
                            </a:schemeClr>
                          </a:solidFill>
                          <a:latin typeface="Cambria Math"/>
                        </a:rPr>
                        <m:t> </m:t>
                      </m:r>
                      <m:r>
                        <a:rPr lang="en-US" b="1" i="1" smtClean="0">
                          <a:solidFill>
                            <a:schemeClr val="accent1">
                              <a:lumMod val="75000"/>
                            </a:schemeClr>
                          </a:solidFill>
                          <a:latin typeface="Cambria Math"/>
                        </a:rPr>
                        <m:t>𝒐𝒇</m:t>
                      </m:r>
                      <m:r>
                        <a:rPr lang="en-US" b="1" i="1" smtClean="0">
                          <a:solidFill>
                            <a:schemeClr val="accent1">
                              <a:lumMod val="75000"/>
                            </a:schemeClr>
                          </a:solidFill>
                          <a:latin typeface="Cambria Math"/>
                        </a:rPr>
                        <m:t> </m:t>
                      </m:r>
                      <m:r>
                        <a:rPr lang="en-US" b="1" i="1" smtClean="0">
                          <a:solidFill>
                            <a:schemeClr val="accent1">
                              <a:lumMod val="75000"/>
                            </a:schemeClr>
                          </a:solidFill>
                          <a:latin typeface="Cambria Math"/>
                        </a:rPr>
                        <m:t>𝒐𝒃𝒋𝒆𝒄𝒕</m:t>
                      </m:r>
                      <m:r>
                        <a:rPr lang="en-US" b="1" i="1" smtClean="0">
                          <a:solidFill>
                            <a:schemeClr val="accent1">
                              <a:lumMod val="75000"/>
                            </a:schemeClr>
                          </a:solidFill>
                          <a:latin typeface="Cambria Math"/>
                        </a:rPr>
                        <m:t> #</m:t>
                      </m:r>
                      <m:r>
                        <a:rPr lang="en-US" b="1" i="1" smtClean="0">
                          <a:solidFill>
                            <a:schemeClr val="accent1">
                              <a:lumMod val="75000"/>
                            </a:schemeClr>
                          </a:solidFill>
                          <a:latin typeface="Cambria Math"/>
                        </a:rPr>
                        <m:t>𝟏</m:t>
                      </m:r>
                    </m:oMath>
                  </m:oMathPara>
                </a14:m>
                <a:endParaRPr lang="en-US" b="1" dirty="0">
                  <a:solidFill>
                    <a:schemeClr val="accent1">
                      <a:lumMod val="75000"/>
                    </a:schemeClr>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177636" y="4205570"/>
                <a:ext cx="6781800" cy="369332"/>
              </a:xfrm>
              <a:prstGeom prst="rect">
                <a:avLst/>
              </a:prstGeom>
              <a:blipFill rotWithShape="1">
                <a:blip r:embed="rId5"/>
                <a:stretch>
                  <a:fillRect b="-1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28800" y="4659684"/>
                <a:ext cx="5715000" cy="3810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accent1">
                                  <a:lumMod val="75000"/>
                                </a:schemeClr>
                              </a:solidFill>
                              <a:latin typeface="Cambria Math"/>
                            </a:rPr>
                          </m:ctrlPr>
                        </m:sSubPr>
                        <m:e>
                          <m:r>
                            <a:rPr lang="en-US" b="1" i="1" smtClean="0">
                              <a:solidFill>
                                <a:schemeClr val="accent1">
                                  <a:lumMod val="75000"/>
                                </a:schemeClr>
                              </a:solidFill>
                              <a:latin typeface="Cambria Math"/>
                            </a:rPr>
                            <m:t>𝒎</m:t>
                          </m:r>
                        </m:e>
                        <m:sub>
                          <m:r>
                            <a:rPr lang="en-US" b="1" i="1" smtClean="0">
                              <a:solidFill>
                                <a:schemeClr val="accent1">
                                  <a:lumMod val="75000"/>
                                </a:schemeClr>
                              </a:solidFill>
                              <a:latin typeface="Cambria Math"/>
                            </a:rPr>
                            <m:t>𝟐</m:t>
                          </m:r>
                        </m:sub>
                      </m:sSub>
                      <m:r>
                        <a:rPr lang="en-US" b="1" i="1" smtClean="0">
                          <a:solidFill>
                            <a:schemeClr val="accent1">
                              <a:lumMod val="75000"/>
                            </a:schemeClr>
                          </a:solidFill>
                          <a:latin typeface="Cambria Math"/>
                        </a:rPr>
                        <m:t>=</m:t>
                      </m:r>
                      <m:r>
                        <a:rPr lang="en-US" b="1" i="1" smtClean="0">
                          <a:solidFill>
                            <a:schemeClr val="accent1">
                              <a:lumMod val="75000"/>
                            </a:schemeClr>
                          </a:solidFill>
                          <a:latin typeface="Cambria Math"/>
                        </a:rPr>
                        <m:t>𝒎𝒂𝒔𝒔</m:t>
                      </m:r>
                      <m:r>
                        <a:rPr lang="en-US" b="1" i="1" smtClean="0">
                          <a:solidFill>
                            <a:schemeClr val="accent1">
                              <a:lumMod val="75000"/>
                            </a:schemeClr>
                          </a:solidFill>
                          <a:latin typeface="Cambria Math"/>
                        </a:rPr>
                        <m:t> </m:t>
                      </m:r>
                      <m:r>
                        <a:rPr lang="en-US" b="1" i="1" smtClean="0">
                          <a:solidFill>
                            <a:schemeClr val="accent1">
                              <a:lumMod val="75000"/>
                            </a:schemeClr>
                          </a:solidFill>
                          <a:latin typeface="Cambria Math"/>
                        </a:rPr>
                        <m:t>𝒐𝒇</m:t>
                      </m:r>
                      <m:r>
                        <a:rPr lang="en-US" b="1" i="1" smtClean="0">
                          <a:solidFill>
                            <a:schemeClr val="accent1">
                              <a:lumMod val="75000"/>
                            </a:schemeClr>
                          </a:solidFill>
                          <a:latin typeface="Cambria Math"/>
                        </a:rPr>
                        <m:t> </m:t>
                      </m:r>
                      <m:r>
                        <a:rPr lang="en-US" b="1" i="1" smtClean="0">
                          <a:solidFill>
                            <a:schemeClr val="accent1">
                              <a:lumMod val="75000"/>
                            </a:schemeClr>
                          </a:solidFill>
                          <a:latin typeface="Cambria Math"/>
                        </a:rPr>
                        <m:t>𝒐𝒃𝒋𝒆𝒄𝒕</m:t>
                      </m:r>
                      <m:r>
                        <a:rPr lang="en-US" b="1" i="1" smtClean="0">
                          <a:solidFill>
                            <a:schemeClr val="accent1">
                              <a:lumMod val="75000"/>
                            </a:schemeClr>
                          </a:solidFill>
                          <a:latin typeface="Cambria Math"/>
                        </a:rPr>
                        <m:t> #</m:t>
                      </m:r>
                      <m:r>
                        <a:rPr lang="en-US" b="1" i="1" smtClean="0">
                          <a:solidFill>
                            <a:schemeClr val="accent1">
                              <a:lumMod val="75000"/>
                            </a:schemeClr>
                          </a:solidFill>
                          <a:latin typeface="Cambria Math"/>
                        </a:rPr>
                        <m:t>𝟐</m:t>
                      </m:r>
                    </m:oMath>
                  </m:oMathPara>
                </a14:m>
                <a:endParaRPr lang="en-US" b="1" dirty="0">
                  <a:solidFill>
                    <a:schemeClr val="accent1">
                      <a:lumMod val="75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828800" y="4659684"/>
                <a:ext cx="5715000" cy="381000"/>
              </a:xfrm>
              <a:prstGeom prst="rect">
                <a:avLst/>
              </a:prstGeom>
              <a:blipFill rotWithShape="1">
                <a:blip r:embed="rId6"/>
                <a:stretch>
                  <a:fillRect b="-12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524000" y="5042993"/>
                <a:ext cx="6400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1">
                              <a:lumMod val="75000"/>
                            </a:schemeClr>
                          </a:solidFill>
                          <a:latin typeface="Cambria Math"/>
                        </a:rPr>
                        <m:t>𝒓</m:t>
                      </m:r>
                      <m:r>
                        <a:rPr lang="en-US" b="1" i="1" smtClean="0">
                          <a:solidFill>
                            <a:schemeClr val="accent1">
                              <a:lumMod val="75000"/>
                            </a:schemeClr>
                          </a:solidFill>
                          <a:latin typeface="Cambria Math"/>
                        </a:rPr>
                        <m:t>=</m:t>
                      </m:r>
                      <m:r>
                        <a:rPr lang="en-US" b="1" i="1" smtClean="0">
                          <a:solidFill>
                            <a:schemeClr val="accent1">
                              <a:lumMod val="75000"/>
                            </a:schemeClr>
                          </a:solidFill>
                          <a:latin typeface="Cambria Math"/>
                        </a:rPr>
                        <m:t>𝒅𝒊𝒔𝒕𝒂𝒏𝒄𝒆</m:t>
                      </m:r>
                      <m:r>
                        <a:rPr lang="en-US" b="1" i="1" smtClean="0">
                          <a:solidFill>
                            <a:schemeClr val="accent1">
                              <a:lumMod val="75000"/>
                            </a:schemeClr>
                          </a:solidFill>
                          <a:latin typeface="Cambria Math"/>
                        </a:rPr>
                        <m:t> </m:t>
                      </m:r>
                      <m:r>
                        <a:rPr lang="en-US" b="1" i="1" smtClean="0">
                          <a:solidFill>
                            <a:schemeClr val="accent1">
                              <a:lumMod val="75000"/>
                            </a:schemeClr>
                          </a:solidFill>
                          <a:latin typeface="Cambria Math"/>
                        </a:rPr>
                        <m:t>𝒃𝒆𝒕𝒘𝒆𝒆𝒏</m:t>
                      </m:r>
                      <m:r>
                        <a:rPr lang="en-US" b="1" i="1" smtClean="0">
                          <a:solidFill>
                            <a:schemeClr val="accent1">
                              <a:lumMod val="75000"/>
                            </a:schemeClr>
                          </a:solidFill>
                          <a:latin typeface="Cambria Math"/>
                        </a:rPr>
                        <m:t> </m:t>
                      </m:r>
                      <m:r>
                        <a:rPr lang="en-US" b="1" i="1" smtClean="0">
                          <a:solidFill>
                            <a:schemeClr val="accent1">
                              <a:lumMod val="75000"/>
                            </a:schemeClr>
                          </a:solidFill>
                          <a:latin typeface="Cambria Math"/>
                        </a:rPr>
                        <m:t>𝒕𝒉𝒆</m:t>
                      </m:r>
                      <m:r>
                        <a:rPr lang="en-US" b="1" i="1" smtClean="0">
                          <a:solidFill>
                            <a:schemeClr val="accent1">
                              <a:lumMod val="75000"/>
                            </a:schemeClr>
                          </a:solidFill>
                          <a:latin typeface="Cambria Math"/>
                        </a:rPr>
                        <m:t> </m:t>
                      </m:r>
                      <m:r>
                        <a:rPr lang="en-US" b="1" i="1" smtClean="0">
                          <a:solidFill>
                            <a:schemeClr val="accent1">
                              <a:lumMod val="75000"/>
                            </a:schemeClr>
                          </a:solidFill>
                          <a:latin typeface="Cambria Math"/>
                        </a:rPr>
                        <m:t>𝒐𝒃𝒋𝒆𝒄𝒕𝒔</m:t>
                      </m:r>
                      <m:r>
                        <a:rPr lang="en-US" b="1" i="1" smtClean="0">
                          <a:solidFill>
                            <a:schemeClr val="accent1">
                              <a:lumMod val="75000"/>
                            </a:schemeClr>
                          </a:solidFill>
                          <a:latin typeface="Cambria Math"/>
                        </a:rPr>
                        <m:t> </m:t>
                      </m:r>
                    </m:oMath>
                  </m:oMathPara>
                </a14:m>
                <a:endParaRPr lang="en-US" b="1" dirty="0">
                  <a:solidFill>
                    <a:schemeClr val="accent1">
                      <a:lumMod val="75000"/>
                    </a:schemeClr>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524000" y="5042993"/>
                <a:ext cx="6400800" cy="369332"/>
              </a:xfrm>
              <a:prstGeom prst="rect">
                <a:avLst/>
              </a:prstGeom>
              <a:blipFill rotWithShape="1">
                <a:blip r:embed="rId7"/>
                <a:stretch>
                  <a:fillRect b="-16393"/>
                </a:stretch>
              </a:blipFill>
            </p:spPr>
            <p:txBody>
              <a:bodyPr/>
              <a:lstStyle/>
              <a:p>
                <a:r>
                  <a:rPr lang="en-US">
                    <a:noFill/>
                  </a:rPr>
                  <a:t> </a:t>
                </a:r>
              </a:p>
            </p:txBody>
          </p:sp>
        </mc:Fallback>
      </mc:AlternateContent>
      <p:sp>
        <p:nvSpPr>
          <p:cNvPr id="11" name="Content Placeholder 10"/>
          <p:cNvSpPr>
            <a:spLocks noGrp="1"/>
          </p:cNvSpPr>
          <p:nvPr>
            <p:ph sz="quarter" idx="1"/>
          </p:nvPr>
        </p:nvSpPr>
        <p:spPr/>
        <p:txBody>
          <a:bodyPr/>
          <a:lstStyle/>
          <a:p>
            <a:pPr marL="0" indent="0">
              <a:buNone/>
            </a:pPr>
            <a:endParaRPr lang="en-US" dirty="0"/>
          </a:p>
        </p:txBody>
      </p:sp>
    </p:spTree>
    <p:extLst>
      <p:ext uri="{BB962C8B-B14F-4D97-AF65-F5344CB8AC3E}">
        <p14:creationId xmlns:p14="http://schemas.microsoft.com/office/powerpoint/2010/main" val="253300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Newton’s Mountain</a:t>
            </a:r>
            <a:endParaRPr lang="en-US" sz="4400"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09750" y="1631950"/>
            <a:ext cx="4762500" cy="4810125"/>
          </a:xfrm>
        </p:spPr>
      </p:pic>
    </p:spTree>
    <p:extLst>
      <p:ext uri="{BB962C8B-B14F-4D97-AF65-F5344CB8AC3E}">
        <p14:creationId xmlns:p14="http://schemas.microsoft.com/office/powerpoint/2010/main" val="11595127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562" y="381000"/>
            <a:ext cx="7536447" cy="5715000"/>
          </a:xfrm>
          <a:prstGeom prst="rect">
            <a:avLst/>
          </a:prstGeom>
        </p:spPr>
      </p:pic>
    </p:spTree>
    <p:extLst>
      <p:ext uri="{BB962C8B-B14F-4D97-AF65-F5344CB8AC3E}">
        <p14:creationId xmlns:p14="http://schemas.microsoft.com/office/powerpoint/2010/main" val="20059716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Orbital Velocity</a:t>
            </a:r>
            <a:endParaRPr lang="en-US" sz="4400" dirty="0"/>
          </a:p>
        </p:txBody>
      </p:sp>
      <p:sp>
        <p:nvSpPr>
          <p:cNvPr id="3" name="Content Placeholder 2"/>
          <p:cNvSpPr>
            <a:spLocks noGrp="1"/>
          </p:cNvSpPr>
          <p:nvPr>
            <p:ph sz="quarter" idx="1"/>
          </p:nvPr>
        </p:nvSpPr>
        <p:spPr/>
        <p:txBody>
          <a:bodyPr/>
          <a:lstStyle/>
          <a:p>
            <a:r>
              <a:rPr lang="en-US" dirty="0"/>
              <a:t>To achieve orbit, </a:t>
            </a:r>
            <a:r>
              <a:rPr lang="en-US" dirty="0" smtClean="0"/>
              <a:t>a vehicle must </a:t>
            </a:r>
            <a:r>
              <a:rPr lang="en-US" dirty="0"/>
              <a:t>accelerate from zero to a speed of almost </a:t>
            </a:r>
            <a:r>
              <a:rPr lang="en-US" b="1" dirty="0"/>
              <a:t>28,968 kilometers per hour</a:t>
            </a:r>
            <a:r>
              <a:rPr lang="en-US" dirty="0"/>
              <a:t> (</a:t>
            </a:r>
            <a:r>
              <a:rPr lang="en-US" b="1" dirty="0"/>
              <a:t>18,000 miles per hour</a:t>
            </a:r>
            <a:r>
              <a:rPr lang="en-US" dirty="0"/>
              <a:t>), </a:t>
            </a:r>
            <a:r>
              <a:rPr lang="en-US" dirty="0" smtClean="0"/>
              <a:t>nine times faster than a bullet fired from a rifle.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352800"/>
            <a:ext cx="4251960" cy="3185160"/>
          </a:xfrm>
          <a:prstGeom prst="rect">
            <a:avLst/>
          </a:prstGeom>
        </p:spPr>
      </p:pic>
    </p:spTree>
    <p:extLst>
      <p:ext uri="{BB962C8B-B14F-4D97-AF65-F5344CB8AC3E}">
        <p14:creationId xmlns:p14="http://schemas.microsoft.com/office/powerpoint/2010/main" val="16616356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376" y="0"/>
            <a:ext cx="5209248" cy="6858000"/>
          </a:xfrm>
          <a:prstGeom prst="rect">
            <a:avLst/>
          </a:prstGeom>
        </p:spPr>
      </p:pic>
    </p:spTree>
    <p:extLst>
      <p:ext uri="{BB962C8B-B14F-4D97-AF65-F5344CB8AC3E}">
        <p14:creationId xmlns:p14="http://schemas.microsoft.com/office/powerpoint/2010/main" val="1498734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0"/>
            <a:ext cx="7467600" cy="1143000"/>
          </a:xfrm>
        </p:spPr>
        <p:txBody>
          <a:bodyPr>
            <a:normAutofit/>
          </a:bodyPr>
          <a:lstStyle/>
          <a:p>
            <a:r>
              <a:rPr lang="en-US" sz="4400" dirty="0" smtClean="0"/>
              <a:t>Why</a:t>
            </a:r>
            <a:endParaRPr lang="en-US" sz="4400" dirty="0"/>
          </a:p>
        </p:txBody>
      </p:sp>
      <p:sp>
        <p:nvSpPr>
          <p:cNvPr id="3" name="Content Placeholder 2"/>
          <p:cNvSpPr>
            <a:spLocks noGrp="1"/>
          </p:cNvSpPr>
          <p:nvPr>
            <p:ph sz="quarter" idx="1"/>
          </p:nvPr>
        </p:nvSpPr>
        <p:spPr>
          <a:xfrm>
            <a:off x="457200" y="1219200"/>
            <a:ext cx="7467600" cy="4949952"/>
          </a:xfrm>
        </p:spPr>
        <p:txBody>
          <a:bodyPr/>
          <a:lstStyle/>
          <a:p>
            <a:r>
              <a:rPr lang="en-US" dirty="0" smtClean="0"/>
              <a:t>Scientists and engineers are always working on ways to reduce the effect of impacts. For example, NASA has several designs to reduce impacts when sending probes to Mars.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667000"/>
            <a:ext cx="3901440" cy="3901440"/>
          </a:xfrm>
          <a:prstGeom prst="rect">
            <a:avLst/>
          </a:prstGeom>
        </p:spPr>
      </p:pic>
    </p:spTree>
    <p:extLst>
      <p:ext uri="{BB962C8B-B14F-4D97-AF65-F5344CB8AC3E}">
        <p14:creationId xmlns:p14="http://schemas.microsoft.com/office/powerpoint/2010/main" val="1519440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sp>
        <p:nvSpPr>
          <p:cNvPr id="4" name="TextBox 3"/>
          <p:cNvSpPr txBox="1"/>
          <p:nvPr/>
        </p:nvSpPr>
        <p:spPr>
          <a:xfrm>
            <a:off x="685800" y="304800"/>
            <a:ext cx="7162800" cy="769441"/>
          </a:xfrm>
          <a:prstGeom prst="rect">
            <a:avLst/>
          </a:prstGeom>
          <a:noFill/>
        </p:spPr>
        <p:txBody>
          <a:bodyPr wrap="square" rtlCol="0">
            <a:spAutoFit/>
          </a:bodyPr>
          <a:lstStyle/>
          <a:p>
            <a:pPr algn="ctr"/>
            <a:r>
              <a:rPr lang="en-US" sz="4400" dirty="0">
                <a:solidFill>
                  <a:schemeClr val="bg1"/>
                </a:solidFill>
              </a:rPr>
              <a:t>Low Earth Orbit (LEO)</a:t>
            </a:r>
          </a:p>
        </p:txBody>
      </p:sp>
      <p:sp>
        <p:nvSpPr>
          <p:cNvPr id="5" name="TextBox 4"/>
          <p:cNvSpPr txBox="1"/>
          <p:nvPr/>
        </p:nvSpPr>
        <p:spPr>
          <a:xfrm>
            <a:off x="228600" y="4953000"/>
            <a:ext cx="8610600" cy="1846659"/>
          </a:xfrm>
          <a:prstGeom prst="rect">
            <a:avLst/>
          </a:prstGeom>
          <a:noFill/>
        </p:spPr>
        <p:txBody>
          <a:bodyPr wrap="square" rtlCol="0">
            <a:spAutoFit/>
          </a:bodyPr>
          <a:lstStyle/>
          <a:p>
            <a:pPr algn="just"/>
            <a:r>
              <a:rPr lang="en-US" sz="2400" dirty="0">
                <a:solidFill>
                  <a:schemeClr val="bg1"/>
                </a:solidFill>
              </a:rPr>
              <a:t>Most satellites, the International Space </a:t>
            </a:r>
            <a:r>
              <a:rPr lang="en-US" sz="2400" dirty="0" smtClean="0">
                <a:solidFill>
                  <a:schemeClr val="bg1"/>
                </a:solidFill>
              </a:rPr>
              <a:t>Station </a:t>
            </a:r>
            <a:r>
              <a:rPr lang="en-US" sz="2400" dirty="0">
                <a:solidFill>
                  <a:schemeClr val="bg1"/>
                </a:solidFill>
              </a:rPr>
              <a:t>and the Hubble Space Telescope are all in Low Earth Orbits.   These LEOs are high enough to miss all the mountains and escape atmospheric drag.</a:t>
            </a:r>
          </a:p>
          <a:p>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219200"/>
            <a:ext cx="5410200" cy="3591020"/>
          </a:xfrm>
          <a:prstGeom prst="rect">
            <a:avLst/>
          </a:prstGeom>
        </p:spPr>
      </p:pic>
    </p:spTree>
    <p:extLst>
      <p:ext uri="{BB962C8B-B14F-4D97-AF65-F5344CB8AC3E}">
        <p14:creationId xmlns:p14="http://schemas.microsoft.com/office/powerpoint/2010/main" val="11306676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sp>
        <p:nvSpPr>
          <p:cNvPr id="3" name="TextBox 2"/>
          <p:cNvSpPr txBox="1"/>
          <p:nvPr/>
        </p:nvSpPr>
        <p:spPr>
          <a:xfrm>
            <a:off x="723089" y="152400"/>
            <a:ext cx="7086600" cy="584775"/>
          </a:xfrm>
          <a:prstGeom prst="rect">
            <a:avLst/>
          </a:prstGeom>
          <a:noFill/>
        </p:spPr>
        <p:txBody>
          <a:bodyPr wrap="square" rtlCol="0">
            <a:spAutoFit/>
          </a:bodyPr>
          <a:lstStyle/>
          <a:p>
            <a:pPr algn="ctr"/>
            <a:r>
              <a:rPr lang="en-US" sz="3200" dirty="0">
                <a:solidFill>
                  <a:schemeClr val="bg1"/>
                </a:solidFill>
              </a:rPr>
              <a:t>Low </a:t>
            </a:r>
            <a:r>
              <a:rPr lang="en-US" sz="3200" dirty="0" smtClean="0">
                <a:solidFill>
                  <a:schemeClr val="bg1"/>
                </a:solidFill>
              </a:rPr>
              <a:t>Earth Orbits (LEO) Continued</a:t>
            </a:r>
            <a:endParaRPr lang="en-US" sz="3200" dirty="0">
              <a:solidFill>
                <a:schemeClr val="bg1"/>
              </a:solidFill>
            </a:endParaRPr>
          </a:p>
        </p:txBody>
      </p:sp>
      <p:sp>
        <p:nvSpPr>
          <p:cNvPr id="4" name="TextBox 3"/>
          <p:cNvSpPr txBox="1"/>
          <p:nvPr/>
        </p:nvSpPr>
        <p:spPr>
          <a:xfrm>
            <a:off x="30804" y="1066800"/>
            <a:ext cx="8763000" cy="2092881"/>
          </a:xfrm>
          <a:prstGeom prst="rect">
            <a:avLst/>
          </a:prstGeom>
          <a:noFill/>
        </p:spPr>
        <p:txBody>
          <a:bodyPr wrap="square" rtlCol="0">
            <a:spAutoFit/>
          </a:bodyPr>
          <a:lstStyle/>
          <a:p>
            <a:pPr algn="just"/>
            <a:r>
              <a:rPr lang="en-US" sz="2800" dirty="0">
                <a:solidFill>
                  <a:schemeClr val="bg1"/>
                </a:solidFill>
              </a:rPr>
              <a:t>It takes about 90 minutes to complete an orbit around earth; therefore astronauts on the International Space Station see around 15 sunrises &amp; sunsets every day.</a:t>
            </a:r>
          </a:p>
          <a:p>
            <a:endParaRPr lang="en-US"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829" y="2933560"/>
            <a:ext cx="5060950" cy="3924439"/>
          </a:xfrm>
          <a:prstGeom prst="rect">
            <a:avLst/>
          </a:prstGeom>
        </p:spPr>
      </p:pic>
    </p:spTree>
    <p:extLst>
      <p:ext uri="{BB962C8B-B14F-4D97-AF65-F5344CB8AC3E}">
        <p14:creationId xmlns:p14="http://schemas.microsoft.com/office/powerpoint/2010/main" val="10959934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349"/>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0653416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349"/>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3133"/>
            <a:ext cx="9144000" cy="6051734"/>
          </a:xfrm>
          <a:prstGeom prst="rect">
            <a:avLst/>
          </a:prstGeom>
        </p:spPr>
      </p:pic>
    </p:spTree>
    <p:extLst>
      <p:ext uri="{BB962C8B-B14F-4D97-AF65-F5344CB8AC3E}">
        <p14:creationId xmlns:p14="http://schemas.microsoft.com/office/powerpoint/2010/main" val="11893552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349"/>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475" y="0"/>
            <a:ext cx="4497049" cy="6858000"/>
          </a:xfrm>
          <a:prstGeom prst="rect">
            <a:avLst/>
          </a:prstGeom>
        </p:spPr>
      </p:pic>
    </p:spTree>
    <p:extLst>
      <p:ext uri="{BB962C8B-B14F-4D97-AF65-F5344CB8AC3E}">
        <p14:creationId xmlns:p14="http://schemas.microsoft.com/office/powerpoint/2010/main" val="25917550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Escape Velocity</a:t>
            </a:r>
            <a:endParaRPr lang="en-US" sz="4400" dirty="0"/>
          </a:p>
        </p:txBody>
      </p:sp>
      <p:sp>
        <p:nvSpPr>
          <p:cNvPr id="3" name="Content Placeholder 2"/>
          <p:cNvSpPr>
            <a:spLocks noGrp="1"/>
          </p:cNvSpPr>
          <p:nvPr>
            <p:ph sz="quarter" idx="1"/>
          </p:nvPr>
        </p:nvSpPr>
        <p:spPr>
          <a:xfrm>
            <a:off x="457200" y="1600200"/>
            <a:ext cx="7620000" cy="4873752"/>
          </a:xfrm>
        </p:spPr>
        <p:txBody>
          <a:bodyPr/>
          <a:lstStyle/>
          <a:p>
            <a:r>
              <a:rPr lang="en-US" dirty="0" smtClean="0"/>
              <a:t>The minimum speed needed for a vehicle to “break free” from Earth’s gravitational attraction, or </a:t>
            </a:r>
            <a:r>
              <a:rPr lang="en-US" b="1" dirty="0" smtClean="0"/>
              <a:t>escape velocity</a:t>
            </a:r>
            <a:r>
              <a:rPr lang="en-US" dirty="0" smtClean="0"/>
              <a:t>, is about 40,270 </a:t>
            </a:r>
            <a:r>
              <a:rPr lang="en-US" dirty="0"/>
              <a:t>km/h </a:t>
            </a:r>
            <a:r>
              <a:rPr lang="en-US" dirty="0" smtClean="0"/>
              <a:t>or 25,020 mph.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6985" y="3124200"/>
            <a:ext cx="4793877" cy="3505200"/>
          </a:xfrm>
          <a:prstGeom prst="rect">
            <a:avLst/>
          </a:prstGeom>
        </p:spPr>
      </p:pic>
    </p:spTree>
    <p:extLst>
      <p:ext uri="{BB962C8B-B14F-4D97-AF65-F5344CB8AC3E}">
        <p14:creationId xmlns:p14="http://schemas.microsoft.com/office/powerpoint/2010/main" val="18748316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sz="4400" b="1" dirty="0" smtClean="0"/>
              <a:t>the Objective</a:t>
            </a:r>
            <a:endParaRPr lang="en-US" sz="4400" dirty="0"/>
          </a:p>
        </p:txBody>
      </p:sp>
      <p:sp>
        <p:nvSpPr>
          <p:cNvPr id="3" name="Content Placeholder 2"/>
          <p:cNvSpPr>
            <a:spLocks noGrp="1"/>
          </p:cNvSpPr>
          <p:nvPr>
            <p:ph sz="quarter" idx="1"/>
          </p:nvPr>
        </p:nvSpPr>
        <p:spPr/>
        <p:txBody>
          <a:bodyPr/>
          <a:lstStyle/>
          <a:p>
            <a:r>
              <a:rPr lang="en-US" dirty="0"/>
              <a:t>The aim of this project is to design a carrier that will prevent an egg from breaking when dropped from a certain height. </a:t>
            </a:r>
            <a:r>
              <a:rPr lang="en-US" dirty="0" smtClean="0"/>
              <a:t>This </a:t>
            </a:r>
            <a:r>
              <a:rPr lang="en-US" dirty="0"/>
              <a:t>project must </a:t>
            </a:r>
            <a:r>
              <a:rPr lang="en-US" dirty="0" smtClean="0"/>
              <a:t>adhere to the design parameters presented in class. </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373877"/>
            <a:ext cx="3457755" cy="2819400"/>
          </a:xfrm>
          <a:prstGeom prst="rect">
            <a:avLst/>
          </a:prstGeom>
          <a:ln>
            <a:noFill/>
          </a:ln>
          <a:effectLst>
            <a:softEdge rad="112500"/>
          </a:effectLst>
        </p:spPr>
      </p:pic>
    </p:spTree>
    <p:extLst>
      <p:ext uri="{BB962C8B-B14F-4D97-AF65-F5344CB8AC3E}">
        <p14:creationId xmlns:p14="http://schemas.microsoft.com/office/powerpoint/2010/main" val="42113962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sz="4400" b="1" dirty="0" smtClean="0"/>
              <a:t>The Goals</a:t>
            </a:r>
            <a:endParaRPr lang="en-US" sz="4400" dirty="0"/>
          </a:p>
        </p:txBody>
      </p:sp>
      <p:sp>
        <p:nvSpPr>
          <p:cNvPr id="3" name="Content Placeholder 2"/>
          <p:cNvSpPr>
            <a:spLocks noGrp="1"/>
          </p:cNvSpPr>
          <p:nvPr>
            <p:ph sz="quarter" idx="1"/>
          </p:nvPr>
        </p:nvSpPr>
        <p:spPr/>
        <p:txBody>
          <a:bodyPr/>
          <a:lstStyle/>
          <a:p>
            <a:r>
              <a:rPr lang="en-US" dirty="0"/>
              <a:t>Students </a:t>
            </a:r>
            <a:r>
              <a:rPr lang="en-US" dirty="0" smtClean="0"/>
              <a:t>will </a:t>
            </a:r>
            <a:r>
              <a:rPr lang="en-US" dirty="0"/>
              <a:t>design and construct </a:t>
            </a:r>
            <a:r>
              <a:rPr lang="en-US" dirty="0" smtClean="0"/>
              <a:t>a protective </a:t>
            </a:r>
            <a:r>
              <a:rPr lang="en-US" dirty="0"/>
              <a:t>egg </a:t>
            </a:r>
            <a:r>
              <a:rPr lang="en-US" dirty="0" smtClean="0"/>
              <a:t>device</a:t>
            </a:r>
            <a:r>
              <a:rPr lang="en-US" dirty="0"/>
              <a:t>. Students will be able to explore the different materials available and learn to apply concepts of momentum, impulse, force and energy to this project.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276600"/>
            <a:ext cx="4114800" cy="3507867"/>
          </a:xfrm>
          <a:prstGeom prst="rect">
            <a:avLst/>
          </a:prstGeom>
        </p:spPr>
      </p:pic>
    </p:spTree>
    <p:extLst>
      <p:ext uri="{BB962C8B-B14F-4D97-AF65-F5344CB8AC3E}">
        <p14:creationId xmlns:p14="http://schemas.microsoft.com/office/powerpoint/2010/main" val="17979943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Construction</a:t>
            </a:r>
            <a:endParaRPr lang="en-US" sz="4000" dirty="0"/>
          </a:p>
        </p:txBody>
      </p:sp>
      <p:sp>
        <p:nvSpPr>
          <p:cNvPr id="3" name="Content Placeholder 2"/>
          <p:cNvSpPr>
            <a:spLocks noGrp="1"/>
          </p:cNvSpPr>
          <p:nvPr>
            <p:ph sz="quarter" idx="1"/>
          </p:nvPr>
        </p:nvSpPr>
        <p:spPr/>
        <p:txBody>
          <a:bodyPr/>
          <a:lstStyle/>
          <a:p>
            <a:pPr marL="0" indent="0" algn="ctr">
              <a:buNone/>
            </a:pPr>
            <a:r>
              <a:rPr lang="en-US" dirty="0" smtClean="0"/>
              <a:t>This will be an at-home project.  You will not be given class-time to complete it. Good Luck!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689698"/>
            <a:ext cx="7109167" cy="2910840"/>
          </a:xfrm>
          <a:prstGeom prst="rect">
            <a:avLst/>
          </a:prstGeom>
        </p:spPr>
      </p:pic>
    </p:spTree>
    <p:extLst>
      <p:ext uri="{BB962C8B-B14F-4D97-AF65-F5344CB8AC3E}">
        <p14:creationId xmlns:p14="http://schemas.microsoft.com/office/powerpoint/2010/main" val="16676367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t>Materials Part I</a:t>
            </a:r>
            <a:endParaRPr lang="en-US" dirty="0"/>
          </a:p>
        </p:txBody>
      </p:sp>
      <p:sp>
        <p:nvSpPr>
          <p:cNvPr id="3" name="Content Placeholder 2"/>
          <p:cNvSpPr>
            <a:spLocks noGrp="1"/>
          </p:cNvSpPr>
          <p:nvPr>
            <p:ph sz="quarter" idx="1"/>
          </p:nvPr>
        </p:nvSpPr>
        <p:spPr/>
        <p:txBody>
          <a:bodyPr/>
          <a:lstStyle/>
          <a:p>
            <a:pPr marL="0" indent="0" algn="ctr">
              <a:buNone/>
            </a:pPr>
            <a:r>
              <a:rPr lang="en-US" dirty="0" smtClean="0">
                <a:solidFill>
                  <a:schemeClr val="accent1"/>
                </a:solidFill>
              </a:rPr>
              <a:t>The following materials will be </a:t>
            </a:r>
            <a:r>
              <a:rPr lang="en-US" dirty="0" smtClean="0">
                <a:solidFill>
                  <a:schemeClr val="accent1"/>
                </a:solidFill>
              </a:rPr>
              <a:t>helpful in constructing you PEV:</a:t>
            </a:r>
            <a:endParaRPr lang="en-US" dirty="0" smtClean="0">
              <a:solidFill>
                <a:schemeClr val="accent1"/>
              </a:solidFill>
            </a:endParaRPr>
          </a:p>
          <a:p>
            <a:r>
              <a:rPr lang="en-US" dirty="0" smtClean="0"/>
              <a:t>Glue</a:t>
            </a:r>
          </a:p>
          <a:p>
            <a:endParaRPr lang="en-US" dirty="0"/>
          </a:p>
          <a:p>
            <a:pPr marL="0" indent="0">
              <a:buNone/>
            </a:pPr>
            <a:endParaRPr lang="en-US" dirty="0" smtClean="0"/>
          </a:p>
          <a:p>
            <a:pPr marL="0" indent="0">
              <a:buNone/>
            </a:pPr>
            <a:endParaRPr lang="en-US" dirty="0"/>
          </a:p>
          <a:p>
            <a:r>
              <a:rPr lang="en-US" dirty="0" smtClean="0"/>
              <a:t>Scissors</a:t>
            </a:r>
          </a:p>
          <a:p>
            <a:endParaRPr lang="en-US" dirty="0"/>
          </a:p>
          <a:p>
            <a:endParaRPr lang="en-US" dirty="0"/>
          </a:p>
          <a:p>
            <a:r>
              <a:rPr lang="en-US" dirty="0"/>
              <a:t>R</a:t>
            </a:r>
            <a:r>
              <a:rPr lang="en-US" dirty="0" smtClean="0"/>
              <a:t>uler</a:t>
            </a:r>
            <a:endParaRPr lang="en-US" dirty="0"/>
          </a:p>
          <a:p>
            <a:pPr marL="0" indent="0">
              <a:buNone/>
            </a:pP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0163" y="2362200"/>
            <a:ext cx="828930" cy="9393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58" y="3810000"/>
            <a:ext cx="2263140" cy="1295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5257799"/>
            <a:ext cx="2362200" cy="1506357"/>
          </a:xfrm>
          <a:prstGeom prst="rect">
            <a:avLst/>
          </a:prstGeom>
        </p:spPr>
      </p:pic>
    </p:spTree>
    <p:extLst>
      <p:ext uri="{BB962C8B-B14F-4D97-AF65-F5344CB8AC3E}">
        <p14:creationId xmlns:p14="http://schemas.microsoft.com/office/powerpoint/2010/main" val="158410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521" y="0"/>
            <a:ext cx="6052957" cy="6858000"/>
          </a:xfrm>
          <a:prstGeom prst="rect">
            <a:avLst/>
          </a:prstGeom>
        </p:spPr>
      </p:pic>
      <p:sp>
        <p:nvSpPr>
          <p:cNvPr id="4" name="TextBox 3"/>
          <p:cNvSpPr txBox="1"/>
          <p:nvPr/>
        </p:nvSpPr>
        <p:spPr>
          <a:xfrm>
            <a:off x="533400" y="5638799"/>
            <a:ext cx="7620000" cy="646331"/>
          </a:xfrm>
          <a:prstGeom prst="rect">
            <a:avLst/>
          </a:prstGeom>
          <a:noFill/>
        </p:spPr>
        <p:txBody>
          <a:bodyPr wrap="square" rtlCol="0">
            <a:spAutoFit/>
          </a:bodyPr>
          <a:lstStyle/>
          <a:p>
            <a:pPr algn="ctr"/>
            <a:r>
              <a:rPr lang="en-US" dirty="0" smtClean="0">
                <a:solidFill>
                  <a:schemeClr val="bg1"/>
                </a:solidFill>
              </a:rPr>
              <a:t>   </a:t>
            </a:r>
            <a:r>
              <a:rPr lang="en-US" dirty="0" smtClean="0">
                <a:solidFill>
                  <a:schemeClr val="bg1"/>
                </a:solidFill>
                <a:latin typeface="Arial Rounded MT Bold" panose="020F0704030504030204" pitchFamily="34" charset="0"/>
              </a:rPr>
              <a:t>Mars </a:t>
            </a:r>
            <a:r>
              <a:rPr lang="en-US" dirty="0">
                <a:solidFill>
                  <a:schemeClr val="bg1"/>
                </a:solidFill>
                <a:latin typeface="Arial Rounded MT Bold" panose="020F0704030504030204" pitchFamily="34" charset="0"/>
              </a:rPr>
              <a:t>Rover Spirit Balloon Landing </a:t>
            </a:r>
          </a:p>
          <a:p>
            <a:endParaRPr lang="en-US" dirty="0">
              <a:solidFill>
                <a:schemeClr val="bg1"/>
              </a:solidFill>
            </a:endParaRPr>
          </a:p>
        </p:txBody>
      </p:sp>
    </p:spTree>
    <p:extLst>
      <p:ext uri="{BB962C8B-B14F-4D97-AF65-F5344CB8AC3E}">
        <p14:creationId xmlns:p14="http://schemas.microsoft.com/office/powerpoint/2010/main" val="40407714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Materials Part II</a:t>
            </a:r>
            <a:endParaRPr lang="en-US" sz="5400" dirty="0"/>
          </a:p>
        </p:txBody>
      </p:sp>
      <p:sp>
        <p:nvSpPr>
          <p:cNvPr id="3" name="Content Placeholder 2"/>
          <p:cNvSpPr>
            <a:spLocks noGrp="1"/>
          </p:cNvSpPr>
          <p:nvPr>
            <p:ph sz="quarter" idx="2"/>
          </p:nvPr>
        </p:nvSpPr>
        <p:spPr>
          <a:xfrm>
            <a:off x="457200" y="2362200"/>
            <a:ext cx="3733800" cy="3886200"/>
          </a:xfrm>
        </p:spPr>
        <p:txBody>
          <a:bodyPr>
            <a:normAutofit fontScale="70000" lnSpcReduction="20000"/>
          </a:bodyPr>
          <a:lstStyle/>
          <a:p>
            <a:r>
              <a:rPr lang="en-US" dirty="0" smtClean="0"/>
              <a:t>1 sponge</a:t>
            </a:r>
            <a:endParaRPr lang="en-US" dirty="0"/>
          </a:p>
          <a:p>
            <a:r>
              <a:rPr lang="en-US" dirty="0" smtClean="0"/>
              <a:t>6 rubber bands</a:t>
            </a:r>
            <a:endParaRPr lang="en-US" dirty="0"/>
          </a:p>
          <a:p>
            <a:r>
              <a:rPr lang="en-US" dirty="0" smtClean="0"/>
              <a:t>5 </a:t>
            </a:r>
            <a:r>
              <a:rPr lang="en-US" dirty="0"/>
              <a:t>popsicle </a:t>
            </a:r>
            <a:r>
              <a:rPr lang="en-US" dirty="0" smtClean="0"/>
              <a:t>sticks</a:t>
            </a:r>
            <a:endParaRPr lang="en-US" dirty="0"/>
          </a:p>
          <a:p>
            <a:r>
              <a:rPr lang="en-US" dirty="0"/>
              <a:t>1 meter of tape</a:t>
            </a:r>
          </a:p>
          <a:p>
            <a:r>
              <a:rPr lang="en-US" dirty="0"/>
              <a:t>2 sheets of construction paper</a:t>
            </a:r>
          </a:p>
          <a:p>
            <a:r>
              <a:rPr lang="en-US" dirty="0" smtClean="0"/>
              <a:t>1 plastic bag</a:t>
            </a:r>
          </a:p>
          <a:p>
            <a:r>
              <a:rPr lang="en-US" dirty="0" smtClean="0"/>
              <a:t>1 small cardboard box</a:t>
            </a:r>
            <a:endParaRPr lang="en-US" dirty="0"/>
          </a:p>
          <a:p>
            <a:r>
              <a:rPr lang="en-US" dirty="0"/>
              <a:t>10 straws</a:t>
            </a:r>
          </a:p>
          <a:p>
            <a:r>
              <a:rPr lang="en-US" dirty="0" smtClean="0"/>
              <a:t>1 Styrofoam </a:t>
            </a:r>
            <a:r>
              <a:rPr lang="en-US" dirty="0"/>
              <a:t>cup</a:t>
            </a:r>
          </a:p>
          <a:p>
            <a:r>
              <a:rPr lang="en-US" dirty="0" smtClean="0"/>
              <a:t>1 tennis ball</a:t>
            </a:r>
            <a:endParaRPr lang="en-US" dirty="0"/>
          </a:p>
          <a:p>
            <a:r>
              <a:rPr lang="en-US" dirty="0"/>
              <a:t>6 cotton pads</a:t>
            </a:r>
          </a:p>
          <a:p>
            <a:r>
              <a:rPr lang="en-US" dirty="0" smtClean="0"/>
              <a:t>10 Q-tips</a:t>
            </a:r>
            <a:endParaRPr lang="en-US" dirty="0"/>
          </a:p>
          <a:p>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4"/>
              </p:nvPr>
            </p:nvSpPr>
            <p:spPr>
              <a:xfrm>
                <a:off x="4267201" y="2362200"/>
                <a:ext cx="3657599" cy="3886200"/>
              </a:xfrm>
            </p:spPr>
            <p:txBody>
              <a:bodyPr>
                <a:normAutofit fontScale="70000" lnSpcReduction="20000"/>
              </a:bodyPr>
              <a:lstStyle/>
              <a:p>
                <a:r>
                  <a:rPr lang="en-US" dirty="0" smtClean="0"/>
                  <a:t>1 empty large clean plastic jar</a:t>
                </a:r>
              </a:p>
              <a:p>
                <a:r>
                  <a:rPr lang="en-US" dirty="0" smtClean="0"/>
                  <a:t>1 pair of socks</a:t>
                </a:r>
              </a:p>
              <a:p>
                <a:r>
                  <a:rPr lang="en-US" dirty="0" smtClean="0"/>
                  <a:t>2 meters of toilet </a:t>
                </a:r>
                <a:r>
                  <a:rPr lang="en-US" dirty="0"/>
                  <a:t>paper</a:t>
                </a:r>
              </a:p>
              <a:p>
                <a:r>
                  <a:rPr lang="en-US" dirty="0"/>
                  <a:t>30cm string</a:t>
                </a:r>
              </a:p>
              <a:p>
                <a:r>
                  <a:rPr lang="en-US" dirty="0"/>
                  <a:t> </a:t>
                </a:r>
                <a14:m>
                  <m:oMath xmlns:m="http://schemas.openxmlformats.org/officeDocument/2006/math">
                    <m:r>
                      <a:rPr lang="en-US" b="0" i="1" smtClean="0">
                        <a:latin typeface="Cambria Math"/>
                      </a:rPr>
                      <m:t>8</m:t>
                    </m:r>
                    <m:f>
                      <m:fPr>
                        <m:ctrlPr>
                          <a:rPr lang="en-US" b="0" i="1" smtClean="0">
                            <a:latin typeface="Cambria Math"/>
                          </a:rPr>
                        </m:ctrlPr>
                      </m:fPr>
                      <m:num>
                        <m:r>
                          <a:rPr lang="en-US" b="0" i="1" smtClean="0">
                            <a:latin typeface="Cambria Math"/>
                          </a:rPr>
                          <m:t>1</m:t>
                        </m:r>
                      </m:num>
                      <m:den>
                        <m:r>
                          <a:rPr lang="en-US" b="0" i="1" smtClean="0">
                            <a:latin typeface="Cambria Math"/>
                          </a:rPr>
                          <m:t>2</m:t>
                        </m:r>
                      </m:den>
                    </m:f>
                    <m:r>
                      <a:rPr lang="en-US" b="0" i="1" smtClean="0">
                        <a:latin typeface="Cambria Math"/>
                        <a:ea typeface="Cambria Math"/>
                      </a:rPr>
                      <m:t>×11</m:t>
                    </m:r>
                  </m:oMath>
                </a14:m>
                <a:r>
                  <a:rPr lang="en-US" dirty="0" smtClean="0"/>
                  <a:t> sheet of bubble wrap</a:t>
                </a:r>
                <a:endParaRPr lang="en-US" dirty="0"/>
              </a:p>
              <a:p>
                <a:r>
                  <a:rPr lang="en-US" dirty="0" smtClean="0"/>
                  <a:t>10 marshmallows </a:t>
                </a:r>
                <a:endParaRPr lang="en-US" dirty="0"/>
              </a:p>
              <a:p>
                <a:r>
                  <a:rPr lang="en-US" dirty="0"/>
                  <a:t>2 balloons</a:t>
                </a:r>
              </a:p>
              <a:p>
                <a:r>
                  <a:rPr lang="en-US" dirty="0"/>
                  <a:t>1 paper plate</a:t>
                </a:r>
              </a:p>
              <a:p>
                <a:r>
                  <a:rPr lang="en-US" dirty="0"/>
                  <a:t>5 pieces of tissue paper</a:t>
                </a:r>
              </a:p>
              <a:p>
                <a:r>
                  <a:rPr lang="en-US" dirty="0"/>
                  <a:t>2 sheets of plastic wrap</a:t>
                </a:r>
              </a:p>
              <a:p>
                <a:r>
                  <a:rPr lang="en-US" dirty="0"/>
                  <a:t>2 sheets of aluminum </a:t>
                </a:r>
                <a:r>
                  <a:rPr lang="en-US" dirty="0" smtClean="0"/>
                  <a:t>foil</a:t>
                </a:r>
              </a:p>
              <a:p>
                <a:r>
                  <a:rPr lang="en-US" dirty="0" smtClean="0"/>
                  <a:t>3 sheets of paper</a:t>
                </a:r>
                <a:endParaRPr lang="en-US" dirty="0"/>
              </a:p>
              <a:p>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4"/>
              </p:nvPr>
            </p:nvSpPr>
            <p:spPr>
              <a:xfrm>
                <a:off x="4267201" y="2362200"/>
                <a:ext cx="3657599" cy="3886200"/>
              </a:xfrm>
              <a:blipFill rotWithShape="1">
                <a:blip r:embed="rId2"/>
                <a:stretch>
                  <a:fillRect t="-1727"/>
                </a:stretch>
              </a:blipFill>
            </p:spPr>
            <p:txBody>
              <a:bodyPr/>
              <a:lstStyle/>
              <a:p>
                <a:r>
                  <a:rPr lang="en-US">
                    <a:noFill/>
                  </a:rPr>
                  <a:t> </a:t>
                </a:r>
              </a:p>
            </p:txBody>
          </p:sp>
        </mc:Fallback>
      </mc:AlternateContent>
      <p:sp>
        <p:nvSpPr>
          <p:cNvPr id="5" name="Text Placeholder 4"/>
          <p:cNvSpPr>
            <a:spLocks noGrp="1"/>
          </p:cNvSpPr>
          <p:nvPr>
            <p:ph type="body" sz="quarter" idx="1"/>
          </p:nvPr>
        </p:nvSpPr>
        <p:spPr>
          <a:xfrm>
            <a:off x="762000" y="1600200"/>
            <a:ext cx="5715000" cy="658368"/>
          </a:xfrm>
        </p:spPr>
        <p:txBody>
          <a:bodyPr/>
          <a:lstStyle/>
          <a:p>
            <a:r>
              <a:rPr lang="en-US" sz="1800" dirty="0"/>
              <a:t>You </a:t>
            </a:r>
            <a:r>
              <a:rPr lang="en-US" sz="1800" dirty="0" smtClean="0"/>
              <a:t>must </a:t>
            </a:r>
            <a:r>
              <a:rPr lang="en-US" sz="1800" dirty="0"/>
              <a:t>choose </a:t>
            </a:r>
            <a:r>
              <a:rPr lang="en-US" sz="1800" dirty="0" smtClean="0"/>
              <a:t>14 </a:t>
            </a:r>
            <a:r>
              <a:rPr lang="en-US" sz="1800" dirty="0" smtClean="0"/>
              <a:t>items </a:t>
            </a:r>
            <a:r>
              <a:rPr lang="en-US" sz="1800" dirty="0"/>
              <a:t>from the following list of </a:t>
            </a:r>
            <a:r>
              <a:rPr lang="en-US" sz="1800" dirty="0" smtClean="0"/>
              <a:t>24</a:t>
            </a:r>
            <a:endParaRPr lang="en-US" sz="1800" dirty="0"/>
          </a:p>
        </p:txBody>
      </p:sp>
      <p:sp>
        <p:nvSpPr>
          <p:cNvPr id="6" name="Text Placeholder 5"/>
          <p:cNvSpPr>
            <a:spLocks noGrp="1"/>
          </p:cNvSpPr>
          <p:nvPr>
            <p:ph type="body" sz="quarter" idx="3"/>
          </p:nvPr>
        </p:nvSpPr>
        <p:spPr>
          <a:xfrm>
            <a:off x="7772400" y="2057400"/>
            <a:ext cx="228600" cy="170688"/>
          </a:xfrm>
        </p:spPr>
        <p:txBody>
          <a:bodyPr/>
          <a:lstStyle/>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6835" y="304798"/>
            <a:ext cx="1371600" cy="2062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80877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DESIGN PARAMETERS</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No </a:t>
            </a:r>
            <a:r>
              <a:rPr lang="en-US" dirty="0"/>
              <a:t>parachutes are </a:t>
            </a:r>
            <a:r>
              <a:rPr lang="en-US" dirty="0" smtClean="0"/>
              <a:t>allowed.</a:t>
            </a:r>
            <a:endParaRPr lang="en-US" dirty="0"/>
          </a:p>
          <a:p>
            <a:r>
              <a:rPr lang="en-US" dirty="0"/>
              <a:t>Only </a:t>
            </a:r>
            <a:r>
              <a:rPr lang="en-US" dirty="0" smtClean="0"/>
              <a:t>materials from the list may be used. </a:t>
            </a:r>
          </a:p>
          <a:p>
            <a:r>
              <a:rPr lang="en-US" dirty="0"/>
              <a:t>Raw eggs </a:t>
            </a:r>
            <a:r>
              <a:rPr lang="en-US" dirty="0" smtClean="0"/>
              <a:t>will be </a:t>
            </a:r>
            <a:r>
              <a:rPr lang="en-US" dirty="0"/>
              <a:t>provided at the drop </a:t>
            </a:r>
            <a:r>
              <a:rPr lang="en-US" dirty="0" smtClean="0"/>
              <a:t>site by the teacher.</a:t>
            </a:r>
          </a:p>
          <a:p>
            <a:r>
              <a:rPr lang="en-US" dirty="0" smtClean="0"/>
              <a:t>Students </a:t>
            </a:r>
            <a:r>
              <a:rPr lang="en-US" dirty="0"/>
              <a:t>should </a:t>
            </a:r>
            <a:r>
              <a:rPr lang="en-US" dirty="0" smtClean="0"/>
              <a:t>be prepared and bring </a:t>
            </a:r>
            <a:r>
              <a:rPr lang="en-US" dirty="0"/>
              <a:t>a small repair kit for their </a:t>
            </a:r>
            <a:r>
              <a:rPr lang="en-US" dirty="0" smtClean="0"/>
              <a:t>apparatus (i.e</a:t>
            </a:r>
            <a:r>
              <a:rPr lang="en-US" dirty="0"/>
              <a:t>. tape, scissors, and left-over </a:t>
            </a:r>
            <a:r>
              <a:rPr lang="en-US" dirty="0" smtClean="0"/>
              <a:t>materials) </a:t>
            </a:r>
            <a:endParaRPr lang="en-US" dirty="0" smtClean="0"/>
          </a:p>
          <a:p>
            <a:r>
              <a:rPr lang="en-US" dirty="0" smtClean="0"/>
              <a:t>You </a:t>
            </a:r>
            <a:r>
              <a:rPr lang="en-US" dirty="0" smtClean="0"/>
              <a:t>may not alter the </a:t>
            </a:r>
            <a:r>
              <a:rPr lang="en-US" dirty="0"/>
              <a:t>egg in any way (no tape on the </a:t>
            </a:r>
            <a:r>
              <a:rPr lang="en-US" dirty="0" smtClean="0"/>
              <a:t>egg).</a:t>
            </a:r>
            <a:endParaRPr lang="en-US" dirty="0"/>
          </a:p>
          <a:p>
            <a:r>
              <a:rPr lang="en-US" dirty="0"/>
              <a:t>The egg container and all materials must remain </a:t>
            </a:r>
            <a:r>
              <a:rPr lang="en-US" dirty="0" smtClean="0"/>
              <a:t>intact. No </a:t>
            </a:r>
            <a:r>
              <a:rPr lang="en-US" dirty="0"/>
              <a:t>parts – inside or out – can fall or break off during flight or impact.</a:t>
            </a:r>
          </a:p>
          <a:p>
            <a:r>
              <a:rPr lang="en-US" dirty="0"/>
              <a:t>Your egg project must fit on a regular size (8 ½ x 11) sheet of paper. </a:t>
            </a:r>
            <a:r>
              <a:rPr lang="en-US" dirty="0" smtClean="0"/>
              <a:t> </a:t>
            </a:r>
            <a:r>
              <a:rPr lang="en-US" dirty="0" smtClean="0"/>
              <a:t>There is no</a:t>
            </a:r>
            <a:r>
              <a:rPr lang="en-US" dirty="0"/>
              <a:t> height </a:t>
            </a:r>
            <a:r>
              <a:rPr lang="en-US" dirty="0" smtClean="0"/>
              <a:t>limit of </a:t>
            </a:r>
            <a:r>
              <a:rPr lang="en-US" dirty="0"/>
              <a:t>the container </a:t>
            </a:r>
            <a:r>
              <a:rPr lang="en-US" dirty="0" smtClean="0"/>
              <a:t>as </a:t>
            </a:r>
            <a:r>
              <a:rPr lang="en-US" dirty="0" smtClean="0"/>
              <a:t>long as it fits </a:t>
            </a:r>
            <a:r>
              <a:rPr lang="en-US" dirty="0"/>
              <a:t>on the </a:t>
            </a:r>
            <a:r>
              <a:rPr lang="en-US" dirty="0" smtClean="0"/>
              <a:t>paper.</a:t>
            </a:r>
            <a:endParaRPr lang="en-US" dirty="0"/>
          </a:p>
          <a:p>
            <a:r>
              <a:rPr lang="en-US" dirty="0"/>
              <a:t>The container must be able to be </a:t>
            </a:r>
            <a:r>
              <a:rPr lang="en-US" dirty="0" smtClean="0"/>
              <a:t>opened, so </a:t>
            </a:r>
            <a:r>
              <a:rPr lang="en-US" dirty="0"/>
              <a:t>that we may check on the condition of the egg. </a:t>
            </a:r>
          </a:p>
        </p:txBody>
      </p:sp>
    </p:spTree>
    <p:extLst>
      <p:ext uri="{BB962C8B-B14F-4D97-AF65-F5344CB8AC3E}">
        <p14:creationId xmlns:p14="http://schemas.microsoft.com/office/powerpoint/2010/main" val="10813384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to Help your Egg Survive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Try to include items to help reduce the primary impact.</a:t>
            </a:r>
          </a:p>
          <a:p>
            <a:r>
              <a:rPr lang="en-US" dirty="0" smtClean="0"/>
              <a:t>Things like energy </a:t>
            </a:r>
            <a:r>
              <a:rPr lang="en-US" dirty="0"/>
              <a:t>absorbing </a:t>
            </a:r>
            <a:r>
              <a:rPr lang="en-US" dirty="0" smtClean="0"/>
              <a:t>bumpers and crumple zones work well.</a:t>
            </a:r>
          </a:p>
          <a:p>
            <a:r>
              <a:rPr lang="en-US" dirty="0" smtClean="0"/>
              <a:t>Next incorporate something into your design that will help absorb the secondary impact.  Bubble wrap and other cushions of air work well in this situation.</a:t>
            </a:r>
            <a:endParaRPr lang="en-US" dirty="0"/>
          </a:p>
        </p:txBody>
      </p:sp>
      <p:sp>
        <p:nvSpPr>
          <p:cNvPr id="4" name="Content Placeholder 3"/>
          <p:cNvSpPr>
            <a:spLocks noGrp="1"/>
          </p:cNvSpPr>
          <p:nvPr>
            <p:ph sz="quarter" idx="2"/>
          </p:nvPr>
        </p:nvSpPr>
        <p:spPr/>
        <p:txBody>
          <a:bodyPr>
            <a:normAutofit fontScale="92500" lnSpcReduction="20000"/>
          </a:bodyPr>
          <a:lstStyle/>
          <a:p>
            <a:r>
              <a:rPr lang="en-US" dirty="0"/>
              <a:t>Kinetic energy is the energy that a body possesses as a result of its motion. </a:t>
            </a:r>
            <a:endParaRPr lang="en-US" dirty="0" smtClean="0"/>
          </a:p>
          <a:p>
            <a:r>
              <a:rPr lang="en-US" dirty="0" smtClean="0"/>
              <a:t>Potential </a:t>
            </a:r>
            <a:r>
              <a:rPr lang="en-US" dirty="0"/>
              <a:t>energy is the energy that exists in a body as a result of its position or </a:t>
            </a:r>
            <a:r>
              <a:rPr lang="en-US" dirty="0" smtClean="0"/>
              <a:t>condition. </a:t>
            </a:r>
          </a:p>
          <a:p>
            <a:r>
              <a:rPr lang="en-US" dirty="0" smtClean="0"/>
              <a:t>When constructing your PEV, </a:t>
            </a:r>
            <a:r>
              <a:rPr lang="en-US" dirty="0"/>
              <a:t>you should think about how the energy is converted from potential energy to kinetic </a:t>
            </a:r>
            <a:r>
              <a:rPr lang="en-US" dirty="0" smtClean="0"/>
              <a:t>energy and how </a:t>
            </a:r>
            <a:r>
              <a:rPr lang="en-US" dirty="0" smtClean="0"/>
              <a:t>it will effect the vehicle and the egg</a:t>
            </a:r>
            <a:endParaRPr lang="en-US" dirty="0"/>
          </a:p>
        </p:txBody>
      </p:sp>
    </p:spTree>
    <p:extLst>
      <p:ext uri="{BB962C8B-B14F-4D97-AF65-F5344CB8AC3E}">
        <p14:creationId xmlns:p14="http://schemas.microsoft.com/office/powerpoint/2010/main" val="28760630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txBody>
          <a:bodyPr/>
          <a:lstStyle/>
          <a:p>
            <a:pPr algn="ctr"/>
            <a:r>
              <a:rPr lang="en-US" sz="3200" dirty="0"/>
              <a:t>Drop Day Requirements</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1752600"/>
            <a:ext cx="8539264" cy="4594685"/>
          </a:xfrm>
        </p:spPr>
      </p:pic>
      <p:sp>
        <p:nvSpPr>
          <p:cNvPr id="5" name="TextBox 4"/>
          <p:cNvSpPr txBox="1"/>
          <p:nvPr/>
        </p:nvSpPr>
        <p:spPr>
          <a:xfrm>
            <a:off x="157264" y="1752600"/>
            <a:ext cx="8534400" cy="646331"/>
          </a:xfrm>
          <a:prstGeom prst="rect">
            <a:avLst/>
          </a:prstGeom>
          <a:noFill/>
        </p:spPr>
        <p:txBody>
          <a:bodyPr wrap="square" rtlCol="0">
            <a:spAutoFit/>
          </a:bodyPr>
          <a:lstStyle/>
          <a:p>
            <a:r>
              <a:rPr lang="en-US" dirty="0" smtClean="0">
                <a:solidFill>
                  <a:schemeClr val="bg1"/>
                </a:solidFill>
              </a:rPr>
              <a:t>1.  A </a:t>
            </a:r>
            <a:r>
              <a:rPr lang="en-US" dirty="0">
                <a:solidFill>
                  <a:schemeClr val="bg1"/>
                </a:solidFill>
              </a:rPr>
              <a:t>typed list of your fourteen materials used to construct your vehicle and a reason you chose each material.</a:t>
            </a:r>
          </a:p>
        </p:txBody>
      </p:sp>
      <p:sp>
        <p:nvSpPr>
          <p:cNvPr id="6" name="TextBox 5"/>
          <p:cNvSpPr txBox="1"/>
          <p:nvPr/>
        </p:nvSpPr>
        <p:spPr>
          <a:xfrm>
            <a:off x="157264" y="2590800"/>
            <a:ext cx="8534400" cy="646331"/>
          </a:xfrm>
          <a:prstGeom prst="rect">
            <a:avLst/>
          </a:prstGeom>
          <a:noFill/>
        </p:spPr>
        <p:txBody>
          <a:bodyPr wrap="square" rtlCol="0">
            <a:spAutoFit/>
          </a:bodyPr>
          <a:lstStyle/>
          <a:p>
            <a:r>
              <a:rPr lang="en-US" dirty="0" smtClean="0">
                <a:solidFill>
                  <a:schemeClr val="bg1"/>
                </a:solidFill>
              </a:rPr>
              <a:t>2.  A </a:t>
            </a:r>
            <a:r>
              <a:rPr lang="en-US" dirty="0">
                <a:solidFill>
                  <a:schemeClr val="bg1"/>
                </a:solidFill>
              </a:rPr>
              <a:t>typed three paragraph explanation on how </a:t>
            </a:r>
            <a:r>
              <a:rPr lang="en-US" dirty="0" smtClean="0">
                <a:solidFill>
                  <a:schemeClr val="bg1"/>
                </a:solidFill>
              </a:rPr>
              <a:t>you hope your </a:t>
            </a:r>
            <a:r>
              <a:rPr lang="en-US" dirty="0">
                <a:solidFill>
                  <a:schemeClr val="bg1"/>
                </a:solidFill>
              </a:rPr>
              <a:t>vehicle will protect the egg. </a:t>
            </a:r>
          </a:p>
        </p:txBody>
      </p:sp>
      <p:sp>
        <p:nvSpPr>
          <p:cNvPr id="7" name="TextBox 6"/>
          <p:cNvSpPr txBox="1"/>
          <p:nvPr/>
        </p:nvSpPr>
        <p:spPr>
          <a:xfrm>
            <a:off x="304800" y="5638800"/>
            <a:ext cx="7848600" cy="369332"/>
          </a:xfrm>
          <a:prstGeom prst="rect">
            <a:avLst/>
          </a:prstGeom>
          <a:noFill/>
        </p:spPr>
        <p:txBody>
          <a:bodyPr wrap="square" rtlCol="0">
            <a:spAutoFit/>
          </a:bodyPr>
          <a:lstStyle/>
          <a:p>
            <a:r>
              <a:rPr lang="en-US" dirty="0" smtClean="0">
                <a:solidFill>
                  <a:schemeClr val="bg1"/>
                </a:solidFill>
              </a:rPr>
              <a:t>3.  Your Protective Egg Vehicle (PEV)</a:t>
            </a:r>
            <a:endParaRPr lang="en-US" dirty="0">
              <a:solidFill>
                <a:schemeClr val="bg1"/>
              </a:solidFill>
            </a:endParaRPr>
          </a:p>
        </p:txBody>
      </p:sp>
    </p:spTree>
    <p:extLst>
      <p:ext uri="{BB962C8B-B14F-4D97-AF65-F5344CB8AC3E}">
        <p14:creationId xmlns:p14="http://schemas.microsoft.com/office/powerpoint/2010/main" val="40488305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34167182"/>
              </p:ext>
            </p:extLst>
          </p:nvPr>
        </p:nvGraphicFramePr>
        <p:xfrm>
          <a:off x="37289" y="0"/>
          <a:ext cx="9067800" cy="6857999"/>
        </p:xfrm>
        <a:graphic>
          <a:graphicData uri="http://schemas.openxmlformats.org/drawingml/2006/table">
            <a:tbl>
              <a:tblPr firstRow="1" bandRow="1">
                <a:tableStyleId>{5C22544A-7EE6-4342-B048-85BDC9FD1C3A}</a:tableStyleId>
              </a:tblPr>
              <a:tblGrid>
                <a:gridCol w="1105711"/>
                <a:gridCol w="2209800"/>
                <a:gridCol w="2125169"/>
                <a:gridCol w="1813560"/>
                <a:gridCol w="1813560"/>
              </a:tblGrid>
              <a:tr h="672691">
                <a:tc>
                  <a:txBody>
                    <a:bodyPr/>
                    <a:lstStyle/>
                    <a:p>
                      <a:endParaRPr lang="en-US" sz="1000" dirty="0">
                        <a:latin typeface="Arial" panose="020B0604020202020204" pitchFamily="34" charset="0"/>
                        <a:cs typeface="Arial" panose="020B0604020202020204" pitchFamily="34" charset="0"/>
                      </a:endParaRPr>
                    </a:p>
                  </a:txBody>
                  <a:tcPr/>
                </a:tc>
                <a:tc>
                  <a:txBody>
                    <a:bodyPr/>
                    <a:lstStyle/>
                    <a:p>
                      <a:pPr algn="ctr"/>
                      <a:r>
                        <a:rPr lang="en-US" sz="2800" b="1" dirty="0" smtClean="0">
                          <a:latin typeface="Arial" panose="020B0604020202020204" pitchFamily="34" charset="0"/>
                          <a:cs typeface="Arial" panose="020B0604020202020204" pitchFamily="34" charset="0"/>
                        </a:rPr>
                        <a:t>0</a:t>
                      </a:r>
                      <a:endParaRPr lang="en-US" sz="2800" b="1" dirty="0">
                        <a:latin typeface="Arial" panose="020B0604020202020204" pitchFamily="34" charset="0"/>
                        <a:cs typeface="Arial" panose="020B0604020202020204" pitchFamily="34" charset="0"/>
                      </a:endParaRPr>
                    </a:p>
                  </a:txBody>
                  <a:tcPr/>
                </a:tc>
                <a:tc>
                  <a:txBody>
                    <a:bodyPr/>
                    <a:lstStyle/>
                    <a:p>
                      <a:pPr algn="ctr"/>
                      <a:r>
                        <a:rPr lang="en-US" sz="2800" dirty="0" smtClean="0">
                          <a:latin typeface="Arial" panose="020B0604020202020204" pitchFamily="34" charset="0"/>
                          <a:cs typeface="Arial" panose="020B0604020202020204" pitchFamily="34" charset="0"/>
                        </a:rPr>
                        <a:t>1</a:t>
                      </a:r>
                      <a:endParaRPr lang="en-US" sz="1000" dirty="0">
                        <a:latin typeface="Arial" panose="020B0604020202020204" pitchFamily="34" charset="0"/>
                        <a:cs typeface="Arial" panose="020B0604020202020204" pitchFamily="34" charset="0"/>
                      </a:endParaRPr>
                    </a:p>
                  </a:txBody>
                  <a:tcPr/>
                </a:tc>
                <a:tc>
                  <a:txBody>
                    <a:bodyPr/>
                    <a:lstStyle/>
                    <a:p>
                      <a:pPr algn="ctr"/>
                      <a:r>
                        <a:rPr lang="en-US" sz="2800" dirty="0" smtClean="0">
                          <a:latin typeface="Arial" panose="020B0604020202020204" pitchFamily="34" charset="0"/>
                          <a:cs typeface="Arial" panose="020B0604020202020204" pitchFamily="34" charset="0"/>
                        </a:rPr>
                        <a:t>2</a:t>
                      </a:r>
                      <a:endParaRPr lang="en-US" sz="2800" dirty="0">
                        <a:latin typeface="Arial" panose="020B0604020202020204" pitchFamily="34" charset="0"/>
                        <a:cs typeface="Arial" panose="020B0604020202020204" pitchFamily="34" charset="0"/>
                      </a:endParaRPr>
                    </a:p>
                  </a:txBody>
                  <a:tcPr/>
                </a:tc>
                <a:tc>
                  <a:txBody>
                    <a:bodyPr/>
                    <a:lstStyle/>
                    <a:p>
                      <a:pPr algn="ctr"/>
                      <a:r>
                        <a:rPr lang="en-US" sz="2800" dirty="0" smtClean="0">
                          <a:latin typeface="Arial" panose="020B0604020202020204" pitchFamily="34" charset="0"/>
                          <a:cs typeface="Arial" panose="020B0604020202020204" pitchFamily="34" charset="0"/>
                        </a:rPr>
                        <a:t>3</a:t>
                      </a:r>
                      <a:endParaRPr lang="en-US" sz="1000" dirty="0">
                        <a:latin typeface="Arial" panose="020B0604020202020204" pitchFamily="34" charset="0"/>
                        <a:cs typeface="Arial" panose="020B0604020202020204" pitchFamily="34" charset="0"/>
                      </a:endParaRPr>
                    </a:p>
                  </a:txBody>
                  <a:tcPr/>
                </a:tc>
              </a:tr>
              <a:tr h="1546327">
                <a:tc>
                  <a:txBody>
                    <a:bodyPr/>
                    <a:lstStyle/>
                    <a:p>
                      <a:r>
                        <a:rPr lang="en-US" sz="1000" b="1" dirty="0" smtClean="0">
                          <a:latin typeface="Arial" panose="020B0604020202020204" pitchFamily="34" charset="0"/>
                          <a:cs typeface="Arial" panose="020B0604020202020204" pitchFamily="34" charset="0"/>
                        </a:rPr>
                        <a:t>Grammar &amp; Organization</a:t>
                      </a:r>
                      <a:endParaRPr lang="en-US" sz="1000" b="1"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Lists and explanations were: handwritten, unclear,</a:t>
                      </a:r>
                      <a:r>
                        <a:rPr lang="en-US" sz="1000" baseline="0" dirty="0" smtClean="0">
                          <a:latin typeface="Arial" panose="020B0604020202020204" pitchFamily="34" charset="0"/>
                          <a:cs typeface="Arial" panose="020B0604020202020204" pitchFamily="34" charset="0"/>
                        </a:rPr>
                        <a:t> incomplete and highly disorganized.</a:t>
                      </a:r>
                      <a:r>
                        <a:rPr lang="en-US"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Lists and explanations were: handwritten,</a:t>
                      </a:r>
                      <a:r>
                        <a:rPr lang="en-US" sz="1000" baseline="0" dirty="0" smtClean="0">
                          <a:latin typeface="Arial" panose="020B0604020202020204" pitchFamily="34" charset="0"/>
                          <a:cs typeface="Arial" panose="020B0604020202020204" pitchFamily="34" charset="0"/>
                        </a:rPr>
                        <a:t> un</a:t>
                      </a:r>
                      <a:r>
                        <a:rPr lang="en-US" sz="1000" dirty="0" smtClean="0">
                          <a:latin typeface="Arial" panose="020B0604020202020204" pitchFamily="34" charset="0"/>
                          <a:cs typeface="Arial" panose="020B0604020202020204" pitchFamily="34" charset="0"/>
                        </a:rPr>
                        <a:t>clear,</a:t>
                      </a:r>
                      <a:r>
                        <a:rPr lang="en-US" sz="1000" baseline="0" dirty="0" smtClean="0">
                          <a:latin typeface="Arial" panose="020B0604020202020204" pitchFamily="34" charset="0"/>
                          <a:cs typeface="Arial" panose="020B0604020202020204" pitchFamily="34" charset="0"/>
                        </a:rPr>
                        <a:t> and disorganized.</a:t>
                      </a:r>
                      <a:endParaRPr lang="en-US" sz="1000" dirty="0" smtClean="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Lists and explanations were: typed, somewhat</a:t>
                      </a:r>
                      <a:r>
                        <a:rPr lang="en-US" sz="1000" baseline="0" dirty="0" smtClean="0">
                          <a:latin typeface="Arial" panose="020B0604020202020204" pitchFamily="34" charset="0"/>
                          <a:cs typeface="Arial" panose="020B0604020202020204" pitchFamily="34" charset="0"/>
                        </a:rPr>
                        <a:t> clear and a little disorganized.</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Lists and explanations were: typed, clear,</a:t>
                      </a:r>
                      <a:r>
                        <a:rPr lang="en-US" sz="1000" baseline="0" dirty="0" smtClean="0">
                          <a:latin typeface="Arial" panose="020B0604020202020204" pitchFamily="34" charset="0"/>
                          <a:cs typeface="Arial" panose="020B0604020202020204" pitchFamily="34" charset="0"/>
                        </a:rPr>
                        <a:t> coherent and easy to follow.</a:t>
                      </a:r>
                      <a:endParaRPr lang="en-US" sz="1000" dirty="0">
                        <a:latin typeface="Arial" panose="020B0604020202020204" pitchFamily="34" charset="0"/>
                        <a:cs typeface="Arial" panose="020B0604020202020204" pitchFamily="34" charset="0"/>
                      </a:endParaRPr>
                    </a:p>
                  </a:txBody>
                  <a:tcPr/>
                </a:tc>
              </a:tr>
              <a:tr h="1546327">
                <a:tc>
                  <a:txBody>
                    <a:bodyPr/>
                    <a:lstStyle/>
                    <a:p>
                      <a:r>
                        <a:rPr lang="en-US" sz="1000" b="1" dirty="0" smtClean="0">
                          <a:latin typeface="Arial" panose="020B0604020202020204" pitchFamily="34" charset="0"/>
                          <a:cs typeface="Arial" panose="020B0604020202020204" pitchFamily="34" charset="0"/>
                        </a:rPr>
                        <a:t>Design</a:t>
                      </a:r>
                      <a:r>
                        <a:rPr lang="en-US" sz="1000" b="1" baseline="0" dirty="0" smtClean="0">
                          <a:latin typeface="Arial" panose="020B0604020202020204" pitchFamily="34" charset="0"/>
                          <a:cs typeface="Arial" panose="020B0604020202020204" pitchFamily="34" charset="0"/>
                        </a:rPr>
                        <a:t> &amp; Creativity</a:t>
                      </a:r>
                      <a:endParaRPr lang="en-US" sz="1000" b="1"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Student displayed zero effort and put no thought into the design of the vehicle.</a:t>
                      </a:r>
                      <a:r>
                        <a:rPr lang="en-US" sz="1000" baseline="0" dirty="0" smtClean="0">
                          <a:latin typeface="Arial" panose="020B0604020202020204" pitchFamily="34" charset="0"/>
                          <a:cs typeface="Arial" panose="020B0604020202020204" pitchFamily="34" charset="0"/>
                        </a:rPr>
                        <a:t> Nor did the student demonstrate a clear understanding of the concepts required to protect the egg. </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Student displayed some effort</a:t>
                      </a:r>
                      <a:r>
                        <a:rPr lang="en-US" sz="1000" baseline="0" dirty="0" smtClean="0">
                          <a:latin typeface="Arial" panose="020B0604020202020204" pitchFamily="34" charset="0"/>
                          <a:cs typeface="Arial" panose="020B0604020202020204" pitchFamily="34" charset="0"/>
                        </a:rPr>
                        <a:t> and put a little thought into the design of the vehicle. The student demonstrated some knowledge of the concepts required to protect the egg.</a:t>
                      </a:r>
                      <a:endParaRPr lang="en-US" sz="10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Student displayed much effort</a:t>
                      </a:r>
                      <a:r>
                        <a:rPr lang="en-US" sz="1000" baseline="0" dirty="0" smtClean="0">
                          <a:latin typeface="Arial" panose="020B0604020202020204" pitchFamily="34" charset="0"/>
                          <a:cs typeface="Arial" panose="020B0604020202020204" pitchFamily="34" charset="0"/>
                        </a:rPr>
                        <a:t> and put much thought into the design of the vehicle. The student demonstrated much knowledge of the concepts required to protect the egg.</a:t>
                      </a:r>
                      <a:endParaRPr lang="en-US" sz="1000" dirty="0" smtClean="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cs typeface="Arial" panose="020B0604020202020204" pitchFamily="34" charset="0"/>
                        </a:rPr>
                        <a:t>Student displayed great effort</a:t>
                      </a:r>
                      <a:r>
                        <a:rPr lang="en-US" sz="1000" baseline="0" dirty="0" smtClean="0">
                          <a:latin typeface="Arial" panose="020B0604020202020204" pitchFamily="34" charset="0"/>
                          <a:cs typeface="Arial" panose="020B0604020202020204" pitchFamily="34" charset="0"/>
                        </a:rPr>
                        <a:t> and put detailed thought into the design of the vehicle. The student demonstrated an obvious knowledge of the concepts required to protect the egg.</a:t>
                      </a:r>
                      <a:endParaRPr lang="en-US" sz="1000" dirty="0" smtClean="0">
                        <a:latin typeface="Arial" panose="020B0604020202020204" pitchFamily="34" charset="0"/>
                        <a:cs typeface="Arial" panose="020B0604020202020204" pitchFamily="34" charset="0"/>
                      </a:endParaRPr>
                    </a:p>
                    <a:p>
                      <a:endParaRPr lang="en-US" sz="1000" dirty="0" smtClean="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txBody>
                  <a:tcPr/>
                </a:tc>
              </a:tr>
              <a:tr h="1546327">
                <a:tc>
                  <a:txBody>
                    <a:bodyPr/>
                    <a:lstStyle/>
                    <a:p>
                      <a:r>
                        <a:rPr lang="en-US" sz="1000" b="1" dirty="0" smtClean="0">
                          <a:latin typeface="Arial" panose="020B0604020202020204" pitchFamily="34" charset="0"/>
                          <a:cs typeface="Arial" panose="020B0604020202020204" pitchFamily="34" charset="0"/>
                        </a:rPr>
                        <a:t>Materials</a:t>
                      </a:r>
                      <a:endParaRPr lang="en-US" sz="1000" b="1"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Student used no materials from the provided</a:t>
                      </a:r>
                      <a:r>
                        <a:rPr lang="en-US" sz="1000" baseline="0" dirty="0" smtClean="0">
                          <a:latin typeface="Arial" panose="020B0604020202020204" pitchFamily="34" charset="0"/>
                          <a:cs typeface="Arial" panose="020B0604020202020204" pitchFamily="34" charset="0"/>
                        </a:rPr>
                        <a:t> list and completely ignored the design parameters.</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Student</a:t>
                      </a:r>
                      <a:r>
                        <a:rPr lang="en-US" sz="1000" baseline="0" dirty="0" smtClean="0">
                          <a:latin typeface="Arial" panose="020B0604020202020204" pitchFamily="34" charset="0"/>
                          <a:cs typeface="Arial" panose="020B0604020202020204" pitchFamily="34" charset="0"/>
                        </a:rPr>
                        <a:t> used few materials from the provided list and exceeded the design parameters. </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Student</a:t>
                      </a:r>
                      <a:r>
                        <a:rPr lang="en-US" sz="1000" baseline="0" dirty="0" smtClean="0">
                          <a:latin typeface="Arial" panose="020B0604020202020204" pitchFamily="34" charset="0"/>
                          <a:cs typeface="Arial" panose="020B0604020202020204" pitchFamily="34" charset="0"/>
                        </a:rPr>
                        <a:t> used some materials from the provided list and slightly exceeded the design parameters. </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Student adhered</a:t>
                      </a:r>
                      <a:r>
                        <a:rPr lang="en-US" sz="1000" baseline="0" dirty="0" smtClean="0">
                          <a:latin typeface="Arial" panose="020B0604020202020204" pitchFamily="34" charset="0"/>
                          <a:cs typeface="Arial" panose="020B0604020202020204" pitchFamily="34" charset="0"/>
                        </a:rPr>
                        <a:t> to the materials list and stayed within the design parameters.</a:t>
                      </a:r>
                      <a:endParaRPr lang="en-US" sz="1000" dirty="0">
                        <a:latin typeface="Arial" panose="020B0604020202020204" pitchFamily="34" charset="0"/>
                        <a:cs typeface="Arial" panose="020B0604020202020204" pitchFamily="34" charset="0"/>
                      </a:endParaRPr>
                    </a:p>
                  </a:txBody>
                  <a:tcPr/>
                </a:tc>
              </a:tr>
              <a:tr h="1546327">
                <a:tc>
                  <a:txBody>
                    <a:bodyPr/>
                    <a:lstStyle/>
                    <a:p>
                      <a:r>
                        <a:rPr lang="en-US" sz="1000" b="1" dirty="0" smtClean="0">
                          <a:latin typeface="Arial" panose="020B0604020202020204" pitchFamily="34" charset="0"/>
                          <a:cs typeface="Arial" panose="020B0604020202020204" pitchFamily="34" charset="0"/>
                        </a:rPr>
                        <a:t>Egg Safety</a:t>
                      </a:r>
                      <a:r>
                        <a:rPr lang="en-US"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Vehicle allowed the egg to break.</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Vehicle allowed</a:t>
                      </a:r>
                      <a:r>
                        <a:rPr lang="en-US" sz="1000" baseline="0" dirty="0" smtClean="0">
                          <a:latin typeface="Arial" panose="020B0604020202020204" pitchFamily="34" charset="0"/>
                          <a:cs typeface="Arial" panose="020B0604020202020204" pitchFamily="34" charset="0"/>
                        </a:rPr>
                        <a:t> the egg to crack and leak a little.</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Vehicle allowed</a:t>
                      </a:r>
                      <a:r>
                        <a:rPr lang="en-US" sz="1000" baseline="0" dirty="0" smtClean="0">
                          <a:latin typeface="Arial" panose="020B0604020202020204" pitchFamily="34" charset="0"/>
                          <a:cs typeface="Arial" panose="020B0604020202020204" pitchFamily="34" charset="0"/>
                        </a:rPr>
                        <a:t> the egg to crack.</a:t>
                      </a:r>
                      <a:endParaRPr lang="en-US" sz="1000" dirty="0">
                        <a:latin typeface="Arial" panose="020B0604020202020204" pitchFamily="34" charset="0"/>
                        <a:cs typeface="Arial" panose="020B0604020202020204" pitchFamily="34" charset="0"/>
                      </a:endParaRPr>
                    </a:p>
                  </a:txBody>
                  <a:tcPr/>
                </a:tc>
                <a:tc>
                  <a:txBody>
                    <a:bodyPr/>
                    <a:lstStyle/>
                    <a:p>
                      <a:r>
                        <a:rPr lang="en-US" sz="1000" dirty="0" smtClean="0">
                          <a:latin typeface="Arial" panose="020B0604020202020204" pitchFamily="34" charset="0"/>
                          <a:cs typeface="Arial" panose="020B0604020202020204" pitchFamily="34" charset="0"/>
                        </a:rPr>
                        <a:t>Vehicle</a:t>
                      </a:r>
                      <a:r>
                        <a:rPr lang="en-US" sz="1000" baseline="0" dirty="0" smtClean="0">
                          <a:latin typeface="Arial" panose="020B0604020202020204" pitchFamily="34" charset="0"/>
                          <a:cs typeface="Arial" panose="020B0604020202020204" pitchFamily="34" charset="0"/>
                        </a:rPr>
                        <a:t> completely protected the egg.</a:t>
                      </a:r>
                      <a:endParaRPr lang="en-US" sz="1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433303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21080719"/>
              </p:ext>
            </p:extLst>
          </p:nvPr>
        </p:nvGraphicFramePr>
        <p:xfrm>
          <a:off x="228600" y="533400"/>
          <a:ext cx="8382000" cy="4963890"/>
        </p:xfrm>
        <a:graphic>
          <a:graphicData uri="http://schemas.openxmlformats.org/drawingml/2006/table">
            <a:tbl>
              <a:tblPr firstRow="1" bandRow="1">
                <a:tableStyleId>{5C22544A-7EE6-4342-B048-85BDC9FD1C3A}</a:tableStyleId>
              </a:tblPr>
              <a:tblGrid>
                <a:gridCol w="4191000"/>
                <a:gridCol w="4191000"/>
              </a:tblGrid>
              <a:tr h="674915">
                <a:tc>
                  <a:txBody>
                    <a:bodyPr/>
                    <a:lstStyle/>
                    <a:p>
                      <a:pPr algn="ctr"/>
                      <a:endParaRPr lang="en-US" dirty="0" smtClean="0"/>
                    </a:p>
                    <a:p>
                      <a:pPr algn="ctr"/>
                      <a:r>
                        <a:rPr lang="en-US" dirty="0" smtClean="0"/>
                        <a:t>Score</a:t>
                      </a:r>
                    </a:p>
                    <a:p>
                      <a:pPr algn="ctr"/>
                      <a:endParaRPr lang="en-US" dirty="0"/>
                    </a:p>
                  </a:txBody>
                  <a:tcPr/>
                </a:tc>
                <a:tc>
                  <a:txBody>
                    <a:bodyPr/>
                    <a:lstStyle/>
                    <a:p>
                      <a:pPr algn="ctr"/>
                      <a:endParaRPr lang="en-US" dirty="0" smtClean="0"/>
                    </a:p>
                    <a:p>
                      <a:pPr algn="ctr"/>
                      <a:r>
                        <a:rPr lang="en-US" dirty="0" smtClean="0"/>
                        <a:t>Grade</a:t>
                      </a:r>
                      <a:endParaRPr lang="en-US" dirty="0"/>
                    </a:p>
                  </a:txBody>
                  <a:tcPr/>
                </a:tc>
              </a:tr>
              <a:tr h="674915">
                <a:tc>
                  <a:txBody>
                    <a:bodyPr/>
                    <a:lstStyle/>
                    <a:p>
                      <a:pPr algn="ctr"/>
                      <a:r>
                        <a:rPr lang="en-US" dirty="0" smtClean="0"/>
                        <a:t>10</a:t>
                      </a:r>
                      <a:r>
                        <a:rPr lang="en-US" baseline="0" dirty="0" smtClean="0"/>
                        <a:t> – 12 </a:t>
                      </a:r>
                      <a:endParaRPr lang="en-US" dirty="0"/>
                    </a:p>
                  </a:txBody>
                  <a:tcPr/>
                </a:tc>
                <a:tc>
                  <a:txBody>
                    <a:bodyPr/>
                    <a:lstStyle/>
                    <a:p>
                      <a:pPr algn="ctr"/>
                      <a:r>
                        <a:rPr lang="en-US" dirty="0" smtClean="0"/>
                        <a:t>A</a:t>
                      </a:r>
                      <a:endParaRPr lang="en-US" dirty="0"/>
                    </a:p>
                  </a:txBody>
                  <a:tcPr/>
                </a:tc>
              </a:tr>
              <a:tr h="674915">
                <a:tc>
                  <a:txBody>
                    <a:bodyPr/>
                    <a:lstStyle/>
                    <a:p>
                      <a:pPr algn="ctr"/>
                      <a:r>
                        <a:rPr lang="en-US" dirty="0" smtClean="0"/>
                        <a:t>8 – 9</a:t>
                      </a:r>
                      <a:r>
                        <a:rPr lang="en-US" baseline="0" dirty="0" smtClean="0"/>
                        <a:t> </a:t>
                      </a:r>
                      <a:endParaRPr lang="en-US" dirty="0"/>
                    </a:p>
                  </a:txBody>
                  <a:tcPr/>
                </a:tc>
                <a:tc>
                  <a:txBody>
                    <a:bodyPr/>
                    <a:lstStyle/>
                    <a:p>
                      <a:pPr algn="ctr"/>
                      <a:r>
                        <a:rPr lang="en-US" dirty="0" smtClean="0"/>
                        <a:t>B</a:t>
                      </a:r>
                      <a:endParaRPr lang="en-US" dirty="0"/>
                    </a:p>
                  </a:txBody>
                  <a:tcPr/>
                </a:tc>
              </a:tr>
              <a:tr h="674915">
                <a:tc>
                  <a:txBody>
                    <a:bodyPr/>
                    <a:lstStyle/>
                    <a:p>
                      <a:pPr algn="ctr"/>
                      <a:r>
                        <a:rPr lang="en-US" dirty="0" smtClean="0"/>
                        <a:t>6 – 7 </a:t>
                      </a:r>
                      <a:endParaRPr lang="en-US" dirty="0"/>
                    </a:p>
                  </a:txBody>
                  <a:tcPr/>
                </a:tc>
                <a:tc>
                  <a:txBody>
                    <a:bodyPr/>
                    <a:lstStyle/>
                    <a:p>
                      <a:pPr algn="ctr"/>
                      <a:r>
                        <a:rPr lang="en-US" dirty="0" smtClean="0"/>
                        <a:t>C</a:t>
                      </a:r>
                      <a:endParaRPr lang="en-US" dirty="0"/>
                    </a:p>
                  </a:txBody>
                  <a:tcPr/>
                </a:tc>
              </a:tr>
              <a:tr h="674915">
                <a:tc>
                  <a:txBody>
                    <a:bodyPr/>
                    <a:lstStyle/>
                    <a:p>
                      <a:pPr algn="ctr"/>
                      <a:r>
                        <a:rPr lang="en-US" dirty="0" smtClean="0"/>
                        <a:t>4 – 5 </a:t>
                      </a:r>
                      <a:endParaRPr lang="en-US" dirty="0"/>
                    </a:p>
                  </a:txBody>
                  <a:tcPr/>
                </a:tc>
                <a:tc>
                  <a:txBody>
                    <a:bodyPr/>
                    <a:lstStyle/>
                    <a:p>
                      <a:pPr algn="ctr"/>
                      <a:r>
                        <a:rPr lang="en-US" dirty="0" smtClean="0"/>
                        <a:t>D</a:t>
                      </a:r>
                      <a:endParaRPr lang="en-US" dirty="0"/>
                    </a:p>
                  </a:txBody>
                  <a:tcPr/>
                </a:tc>
              </a:tr>
              <a:tr h="674915">
                <a:tc>
                  <a:txBody>
                    <a:bodyPr/>
                    <a:lstStyle/>
                    <a:p>
                      <a:pPr algn="ctr"/>
                      <a:r>
                        <a:rPr lang="en-US" dirty="0" smtClean="0"/>
                        <a:t>2 – 3 </a:t>
                      </a:r>
                      <a:endParaRPr lang="en-US" dirty="0"/>
                    </a:p>
                  </a:txBody>
                  <a:tcPr/>
                </a:tc>
                <a:tc>
                  <a:txBody>
                    <a:bodyPr/>
                    <a:lstStyle/>
                    <a:p>
                      <a:pPr algn="ctr"/>
                      <a:r>
                        <a:rPr lang="en-US" dirty="0" smtClean="0"/>
                        <a:t>F</a:t>
                      </a:r>
                      <a:endParaRPr lang="en-US" dirty="0"/>
                    </a:p>
                  </a:txBody>
                  <a:tcPr/>
                </a:tc>
              </a:tr>
              <a:tr h="674915">
                <a:tc>
                  <a:txBody>
                    <a:bodyPr/>
                    <a:lstStyle/>
                    <a:p>
                      <a:pPr algn="ctr"/>
                      <a:r>
                        <a:rPr lang="en-US" dirty="0" smtClean="0"/>
                        <a:t>0 – 1 </a:t>
                      </a:r>
                      <a:endParaRPr lang="en-US" dirty="0"/>
                    </a:p>
                  </a:txBody>
                  <a:tcPr/>
                </a:tc>
                <a:tc>
                  <a:txBody>
                    <a:bodyPr/>
                    <a:lstStyle/>
                    <a:p>
                      <a:pPr algn="ctr"/>
                      <a:r>
                        <a:rPr lang="en-US" dirty="0" smtClean="0"/>
                        <a:t>F-</a:t>
                      </a:r>
                      <a:endParaRPr lang="en-US" dirty="0"/>
                    </a:p>
                  </a:txBody>
                  <a:tcPr/>
                </a:tc>
              </a:tr>
            </a:tbl>
          </a:graphicData>
        </a:graphic>
      </p:graphicFrame>
    </p:spTree>
    <p:extLst>
      <p:ext uri="{BB962C8B-B14F-4D97-AF65-F5344CB8AC3E}">
        <p14:creationId xmlns:p14="http://schemas.microsoft.com/office/powerpoint/2010/main" val="15375221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Possible Designs</a:t>
            </a:r>
            <a:endParaRPr lang="en-US" dirty="0"/>
          </a:p>
        </p:txBody>
      </p:sp>
      <p:sp>
        <p:nvSpPr>
          <p:cNvPr id="6" name="Text Placeholder 5"/>
          <p:cNvSpPr>
            <a:spLocks noGrp="1"/>
          </p:cNvSpPr>
          <p:nvPr>
            <p:ph type="body" idx="1"/>
          </p:nvPr>
        </p:nvSpPr>
        <p:spPr/>
        <p:txBody>
          <a:bodyPr/>
          <a:lstStyle/>
          <a:p>
            <a:r>
              <a:rPr lang="en-US" dirty="0" smtClean="0"/>
              <a:t>Protective Egg Vehicles (PEVs)</a:t>
            </a:r>
            <a:endParaRPr lang="en-US" dirty="0"/>
          </a:p>
        </p:txBody>
      </p:sp>
    </p:spTree>
    <p:extLst>
      <p:ext uri="{BB962C8B-B14F-4D97-AF65-F5344CB8AC3E}">
        <p14:creationId xmlns:p14="http://schemas.microsoft.com/office/powerpoint/2010/main" val="27740409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349"/>
            <a:ext cx="9144000" cy="6858000"/>
          </a:xfrm>
          <a:prstGeom prst="rect">
            <a:avLst/>
          </a:prstGeom>
          <a:solidFill>
            <a:schemeClr val="tx1"/>
          </a:solidFill>
        </p:spPr>
        <p:txBody>
          <a:bodyPr wrap="square" rtlCol="0">
            <a:spAutoFit/>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62949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349"/>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873" y="457200"/>
            <a:ext cx="6000750" cy="5486400"/>
          </a:xfrm>
          <a:prstGeom prst="rect">
            <a:avLst/>
          </a:prstGeom>
        </p:spPr>
      </p:pic>
      <p:sp>
        <p:nvSpPr>
          <p:cNvPr id="4" name="TextBox 3"/>
          <p:cNvSpPr txBox="1"/>
          <p:nvPr/>
        </p:nvSpPr>
        <p:spPr>
          <a:xfrm>
            <a:off x="1257300" y="457200"/>
            <a:ext cx="6629400" cy="369332"/>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8829589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349"/>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1230" y="929640"/>
            <a:ext cx="4701540" cy="4998720"/>
          </a:xfrm>
          <a:prstGeom prst="rect">
            <a:avLst/>
          </a:prstGeom>
        </p:spPr>
      </p:pic>
    </p:spTree>
    <p:extLst>
      <p:ext uri="{BB962C8B-B14F-4D97-AF65-F5344CB8AC3E}">
        <p14:creationId xmlns:p14="http://schemas.microsoft.com/office/powerpoint/2010/main" val="1037153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625" y="1766887"/>
            <a:ext cx="5238750" cy="3324225"/>
          </a:xfrm>
          <a:prstGeom prst="rect">
            <a:avLst/>
          </a:prstGeom>
        </p:spPr>
      </p:pic>
    </p:spTree>
    <p:extLst>
      <p:ext uri="{BB962C8B-B14F-4D97-AF65-F5344CB8AC3E}">
        <p14:creationId xmlns:p14="http://schemas.microsoft.com/office/powerpoint/2010/main" val="29360776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349"/>
            <a:ext cx="9144000" cy="6858000"/>
          </a:xfrm>
          <a:prstGeom prst="rect">
            <a:avLst/>
          </a:prstGeom>
          <a:solidFill>
            <a:schemeClr val="tx1"/>
          </a:solidFill>
        </p:spPr>
        <p:txBody>
          <a:bodyPr wrap="square" rtlCol="0">
            <a:spAutoFit/>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838200"/>
            <a:ext cx="7371118" cy="4915614"/>
          </a:xfrm>
          <a:prstGeom prst="rect">
            <a:avLst/>
          </a:prstGeom>
        </p:spPr>
      </p:pic>
    </p:spTree>
    <p:extLst>
      <p:ext uri="{BB962C8B-B14F-4D97-AF65-F5344CB8AC3E}">
        <p14:creationId xmlns:p14="http://schemas.microsoft.com/office/powerpoint/2010/main" val="8681564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349"/>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840" y="1318260"/>
            <a:ext cx="5608320" cy="4221480"/>
          </a:xfrm>
          <a:prstGeom prst="rect">
            <a:avLst/>
          </a:prstGeom>
        </p:spPr>
      </p:pic>
    </p:spTree>
    <p:extLst>
      <p:ext uri="{BB962C8B-B14F-4D97-AF65-F5344CB8AC3E}">
        <p14:creationId xmlns:p14="http://schemas.microsoft.com/office/powerpoint/2010/main" val="11839624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349"/>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07" y="500666"/>
            <a:ext cx="8126985" cy="5879365"/>
          </a:xfrm>
          <a:prstGeom prst="rect">
            <a:avLst/>
          </a:prstGeom>
        </p:spPr>
      </p:pic>
      <p:sp>
        <p:nvSpPr>
          <p:cNvPr id="4" name="TextBox 3"/>
          <p:cNvSpPr txBox="1"/>
          <p:nvPr/>
        </p:nvSpPr>
        <p:spPr>
          <a:xfrm>
            <a:off x="838200" y="4572000"/>
            <a:ext cx="1600200" cy="1107996"/>
          </a:xfrm>
          <a:prstGeom prst="rect">
            <a:avLst/>
          </a:prstGeom>
          <a:noFill/>
        </p:spPr>
        <p:txBody>
          <a:bodyPr wrap="square" rtlCol="0">
            <a:spAutoFit/>
          </a:bodyPr>
          <a:lstStyle/>
          <a:p>
            <a:r>
              <a:rPr lang="en-US" sz="6600" dirty="0" smtClean="0">
                <a:latin typeface="Freestyle Script" panose="030804020302050B0404" pitchFamily="66" charset="0"/>
              </a:rPr>
              <a:t>El Fin</a:t>
            </a:r>
            <a:endParaRPr lang="en-US" sz="6600" dirty="0">
              <a:latin typeface="Freestyle Script" panose="030804020302050B0404" pitchFamily="66" charset="0"/>
            </a:endParaRPr>
          </a:p>
        </p:txBody>
      </p:sp>
      <p:sp>
        <p:nvSpPr>
          <p:cNvPr id="5" name="TextBox 4"/>
          <p:cNvSpPr txBox="1"/>
          <p:nvPr/>
        </p:nvSpPr>
        <p:spPr>
          <a:xfrm>
            <a:off x="2984770" y="5486400"/>
            <a:ext cx="2133600" cy="830997"/>
          </a:xfrm>
          <a:prstGeom prst="rect">
            <a:avLst/>
          </a:prstGeom>
          <a:noFill/>
        </p:spPr>
        <p:txBody>
          <a:bodyPr wrap="square" rtlCol="0">
            <a:spAutoFit/>
          </a:bodyPr>
          <a:lstStyle/>
          <a:p>
            <a:pPr algn="ctr"/>
            <a:r>
              <a:rPr lang="en-US" sz="4800" dirty="0" smtClean="0">
                <a:latin typeface="Freestyle Script" panose="030804020302050B0404" pitchFamily="66" charset="0"/>
              </a:rPr>
              <a:t>Good Luck</a:t>
            </a:r>
            <a:endParaRPr lang="en-US" sz="4800" dirty="0">
              <a:latin typeface="Freestyle Script" panose="030804020302050B0404" pitchFamily="66" charset="0"/>
            </a:endParaRPr>
          </a:p>
        </p:txBody>
      </p:sp>
    </p:spTree>
    <p:extLst>
      <p:ext uri="{BB962C8B-B14F-4D97-AF65-F5344CB8AC3E}">
        <p14:creationId xmlns:p14="http://schemas.microsoft.com/office/powerpoint/2010/main" val="18244129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349"/>
            <a:ext cx="9144000" cy="68580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4147129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500" y="1536700"/>
            <a:ext cx="5207000" cy="3784600"/>
          </a:xfrm>
          <a:prstGeom prst="rect">
            <a:avLst/>
          </a:prstGeom>
        </p:spPr>
      </p:pic>
    </p:spTree>
    <p:extLst>
      <p:ext uri="{BB962C8B-B14F-4D97-AF65-F5344CB8AC3E}">
        <p14:creationId xmlns:p14="http://schemas.microsoft.com/office/powerpoint/2010/main" val="3976326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514666"/>
            <a:ext cx="6036105" cy="3666934"/>
          </a:xfrm>
          <a:prstGeom prst="rect">
            <a:avLst/>
          </a:prstGeom>
        </p:spPr>
      </p:pic>
    </p:spTree>
    <p:extLst>
      <p:ext uri="{BB962C8B-B14F-4D97-AF65-F5344CB8AC3E}">
        <p14:creationId xmlns:p14="http://schemas.microsoft.com/office/powerpoint/2010/main" val="37939383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565</TotalTime>
  <Words>1857</Words>
  <Application>Microsoft Office PowerPoint</Application>
  <PresentationFormat>On-screen Show (4:3)</PresentationFormat>
  <Paragraphs>179</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Oriel</vt:lpstr>
      <vt:lpstr>Egg Drop Project</vt:lpstr>
      <vt:lpstr>The Question</vt:lpstr>
      <vt:lpstr> the Objective</vt:lpstr>
      <vt:lpstr> The Goals</vt:lpstr>
      <vt:lpstr>Why</vt:lpstr>
      <vt:lpstr>PowerPoint Presentation</vt:lpstr>
      <vt:lpstr>PowerPoint Presentation</vt:lpstr>
      <vt:lpstr>PowerPoint Presentation</vt:lpstr>
      <vt:lpstr>PowerPoint Presentation</vt:lpstr>
      <vt:lpstr>PowerPoint Presentation</vt:lpstr>
      <vt:lpstr>PowerPoint Presentation</vt:lpstr>
      <vt:lpstr>Why</vt:lpstr>
      <vt:lpstr>PowerPoint Presentation</vt:lpstr>
      <vt:lpstr>PowerPoint Presentation</vt:lpstr>
      <vt:lpstr>PowerPoint Presentation</vt:lpstr>
      <vt:lpstr>The Forces at Work</vt:lpstr>
      <vt:lpstr>Momentum</vt:lpstr>
      <vt:lpstr>PowerPoint Presentation</vt:lpstr>
      <vt:lpstr>PowerPoint Presentation</vt:lpstr>
      <vt:lpstr>PowerPoint Presentation</vt:lpstr>
      <vt:lpstr>Pressure</vt:lpstr>
      <vt:lpstr>PowerPoint Presentation</vt:lpstr>
      <vt:lpstr>PowerPoint Presentation</vt:lpstr>
      <vt:lpstr>PowerPoint Presentation</vt:lpstr>
      <vt:lpstr>PowerPoint Presentation</vt:lpstr>
      <vt:lpstr>Air Resistance</vt:lpstr>
      <vt:lpstr>PowerPoint Presentation</vt:lpstr>
      <vt:lpstr>PowerPoint Presentation</vt:lpstr>
      <vt:lpstr>PowerPoint Presentation</vt:lpstr>
      <vt:lpstr>PowerPoint Presentation</vt:lpstr>
      <vt:lpstr>PowerPoint Presentation</vt:lpstr>
      <vt:lpstr>PowerPoint Presentation</vt:lpstr>
      <vt:lpstr>Terminal Velocity </vt:lpstr>
      <vt:lpstr>PowerPoint Presentation</vt:lpstr>
      <vt:lpstr>PowerPoint Presentation</vt:lpstr>
      <vt:lpstr>PowerPoint Presentation</vt:lpstr>
      <vt:lpstr>PowerPoint Presentation</vt:lpstr>
      <vt:lpstr>Angular Momentum</vt:lpstr>
      <vt:lpstr>PowerPoint Presentation</vt:lpstr>
      <vt:lpstr>PowerPoint Presentation</vt:lpstr>
      <vt:lpstr>PowerPoint Presentation</vt:lpstr>
      <vt:lpstr>PowerPoint Presentation</vt:lpstr>
      <vt:lpstr>Gravity</vt:lpstr>
      <vt:lpstr>Newton's law of universal gravitation</vt:lpstr>
      <vt:lpstr>Newton’s Law of Universal Gravitation Explained</vt:lpstr>
      <vt:lpstr>Newton’s Mountain</vt:lpstr>
      <vt:lpstr>PowerPoint Presentation</vt:lpstr>
      <vt:lpstr>Orbital Velocity</vt:lpstr>
      <vt:lpstr>PowerPoint Presentation</vt:lpstr>
      <vt:lpstr>PowerPoint Presentation</vt:lpstr>
      <vt:lpstr>PowerPoint Presentation</vt:lpstr>
      <vt:lpstr>PowerPoint Presentation</vt:lpstr>
      <vt:lpstr>PowerPoint Presentation</vt:lpstr>
      <vt:lpstr>PowerPoint Presentation</vt:lpstr>
      <vt:lpstr>Escape Velocity</vt:lpstr>
      <vt:lpstr> the Objective</vt:lpstr>
      <vt:lpstr> The Goals</vt:lpstr>
      <vt:lpstr>Construction</vt:lpstr>
      <vt:lpstr>Materials Part I</vt:lpstr>
      <vt:lpstr>Materials Part II</vt:lpstr>
      <vt:lpstr>DESIGN PARAMETERS</vt:lpstr>
      <vt:lpstr>How to Help your Egg Survive</vt:lpstr>
      <vt:lpstr>Drop Day Requirements</vt:lpstr>
      <vt:lpstr>PowerPoint Presentation</vt:lpstr>
      <vt:lpstr>PowerPoint Presentation</vt:lpstr>
      <vt:lpstr>Possible Designs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Egg Drop Project</dc:title>
  <dc:creator>Kevin Shelley</dc:creator>
  <cp:lastModifiedBy>Kevin Shelley</cp:lastModifiedBy>
  <cp:revision>95</cp:revision>
  <dcterms:created xsi:type="dcterms:W3CDTF">2016-03-07T19:22:21Z</dcterms:created>
  <dcterms:modified xsi:type="dcterms:W3CDTF">2016-04-19T18:22:04Z</dcterms:modified>
</cp:coreProperties>
</file>