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57" r:id="rId6"/>
    <p:sldId id="258" r:id="rId7"/>
    <p:sldId id="262" r:id="rId8"/>
    <p:sldId id="263" r:id="rId9"/>
    <p:sldId id="264" r:id="rId10"/>
    <p:sldId id="273" r:id="rId11"/>
    <p:sldId id="265" r:id="rId12"/>
    <p:sldId id="272" r:id="rId13"/>
    <p:sldId id="266" r:id="rId14"/>
    <p:sldId id="267" r:id="rId15"/>
    <p:sldId id="275" r:id="rId16"/>
    <p:sldId id="268" r:id="rId17"/>
    <p:sldId id="271" r:id="rId18"/>
    <p:sldId id="274" r:id="rId19"/>
    <p:sldId id="277" r:id="rId20"/>
    <p:sldId id="269" r:id="rId21"/>
    <p:sldId id="270"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074A59A-0177-4209-94AC-45BF7ECC2F98}" type="datetimeFigureOut">
              <a:rPr lang="en-US" smtClean="0"/>
              <a:t>5/18/2015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6591DCD-496A-47F7-8104-500CE17168A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4A59A-0177-4209-94AC-45BF7ECC2F98}"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91DCD-496A-47F7-8104-500CE17168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4A59A-0177-4209-94AC-45BF7ECC2F98}"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91DCD-496A-47F7-8104-500CE17168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4A59A-0177-4209-94AC-45BF7ECC2F98}"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91DCD-496A-47F7-8104-500CE17168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74A59A-0177-4209-94AC-45BF7ECC2F98}"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91DCD-496A-47F7-8104-500CE17168A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074A59A-0177-4209-94AC-45BF7ECC2F98}" type="datetimeFigureOut">
              <a:rPr lang="en-US" smtClean="0"/>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91DCD-496A-47F7-8104-500CE17168AD}"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074A59A-0177-4209-94AC-45BF7ECC2F98}" type="datetimeFigureOut">
              <a:rPr lang="en-US" smtClean="0"/>
              <a:t>5/18/2015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91DCD-496A-47F7-8104-500CE17168AD}"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74A59A-0177-4209-94AC-45BF7ECC2F98}" type="datetimeFigureOut">
              <a:rPr lang="en-US" smtClean="0"/>
              <a:t>5/18/2015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91DCD-496A-47F7-8104-500CE17168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4A59A-0177-4209-94AC-45BF7ECC2F98}" type="datetimeFigureOut">
              <a:rPr lang="en-US" smtClean="0"/>
              <a:t>5/18/2015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91DCD-496A-47F7-8104-500CE17168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C074A59A-0177-4209-94AC-45BF7ECC2F98}" type="datetimeFigureOut">
              <a:rPr lang="en-US" smtClean="0"/>
              <a:t>5/18/2015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6591DCD-496A-47F7-8104-500CE17168A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C074A59A-0177-4209-94AC-45BF7ECC2F98}" type="datetimeFigureOut">
              <a:rPr lang="en-US" smtClean="0"/>
              <a:t>5/18/2015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6591DCD-496A-47F7-8104-500CE17168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074A59A-0177-4209-94AC-45BF7ECC2F98}" type="datetimeFigureOut">
              <a:rPr lang="en-US" smtClean="0"/>
              <a:t>5/18/2015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591DCD-496A-47F7-8104-500CE17168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8.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794935"/>
            <a:ext cx="7162800" cy="1828090"/>
          </a:xfrm>
        </p:spPr>
        <p:txBody>
          <a:bodyPr/>
          <a:lstStyle/>
          <a:p>
            <a:r>
              <a:rPr lang="en-US" dirty="0" smtClean="0">
                <a:latin typeface="Bradley Hand ITC" panose="03070402050302030203" pitchFamily="66" charset="0"/>
              </a:rPr>
              <a:t> The Rube Goldberg Machine</a:t>
            </a:r>
            <a:endParaRPr lang="en-US" dirty="0">
              <a:latin typeface="Bradley Hand ITC" panose="03070402050302030203" pitchFamily="66" charset="0"/>
            </a:endParaRPr>
          </a:p>
        </p:txBody>
      </p:sp>
      <p:sp>
        <p:nvSpPr>
          <p:cNvPr id="3" name="Subtitle 2"/>
          <p:cNvSpPr>
            <a:spLocks noGrp="1"/>
          </p:cNvSpPr>
          <p:nvPr>
            <p:ph type="subTitle" idx="1"/>
          </p:nvPr>
        </p:nvSpPr>
        <p:spPr/>
        <p:txBody>
          <a:bodyPr/>
          <a:lstStyle/>
          <a:p>
            <a:r>
              <a:rPr lang="en-US" dirty="0" smtClean="0"/>
              <a:t> A Desktop Project</a:t>
            </a:r>
            <a:endParaRPr lang="en-US" dirty="0"/>
          </a:p>
        </p:txBody>
      </p:sp>
    </p:spTree>
    <p:extLst>
      <p:ext uri="{BB962C8B-B14F-4D97-AF65-F5344CB8AC3E}">
        <p14:creationId xmlns:p14="http://schemas.microsoft.com/office/powerpoint/2010/main" val="3754905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719847"/>
            <a:ext cx="3616792" cy="5452450"/>
          </a:xfrm>
          <a:prstGeom prst="rect">
            <a:avLst/>
          </a:prstGeom>
          <a:ln>
            <a:noFill/>
          </a:ln>
          <a:effectLst>
            <a:softEdge rad="112500"/>
          </a:effectLst>
        </p:spPr>
      </p:pic>
      <p:sp>
        <p:nvSpPr>
          <p:cNvPr id="7" name="TextBox 6"/>
          <p:cNvSpPr txBox="1"/>
          <p:nvPr/>
        </p:nvSpPr>
        <p:spPr>
          <a:xfrm>
            <a:off x="914400" y="1143000"/>
            <a:ext cx="1447800" cy="923330"/>
          </a:xfrm>
          <a:prstGeom prst="rect">
            <a:avLst/>
          </a:prstGeom>
          <a:noFill/>
        </p:spPr>
        <p:txBody>
          <a:bodyPr wrap="square" rtlCol="0">
            <a:spAutoFit/>
          </a:bodyPr>
          <a:lstStyle/>
          <a:p>
            <a:r>
              <a:rPr lang="en-US" dirty="0" smtClean="0">
                <a:latin typeface="Bradley Hand ITC" panose="03070402050302030203" pitchFamily="66" charset="0"/>
              </a:rPr>
              <a:t>How about this inclined plane…</a:t>
            </a:r>
            <a:endParaRPr lang="en-US" dirty="0">
              <a:latin typeface="Bradley Hand ITC" panose="03070402050302030203" pitchFamily="66" charset="0"/>
            </a:endParaRPr>
          </a:p>
        </p:txBody>
      </p:sp>
    </p:spTree>
    <p:extLst>
      <p:ext uri="{BB962C8B-B14F-4D97-AF65-F5344CB8AC3E}">
        <p14:creationId xmlns:p14="http://schemas.microsoft.com/office/powerpoint/2010/main" val="669505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373790">
            <a:off x="1108976" y="2020042"/>
            <a:ext cx="3064827" cy="1503037"/>
          </a:xfrm>
        </p:spPr>
        <p:txBody>
          <a:bodyPr>
            <a:normAutofit fontScale="90000"/>
          </a:bodyPr>
          <a:lstStyle/>
          <a:p>
            <a:r>
              <a:rPr lang="en-US" dirty="0" smtClean="0">
                <a:latin typeface="Bradley Hand ITC" panose="03070402050302030203" pitchFamily="66" charset="0"/>
              </a:rPr>
              <a:t>Lever</a:t>
            </a:r>
            <a:br>
              <a:rPr lang="en-US" dirty="0" smtClean="0">
                <a:latin typeface="Bradley Hand ITC" panose="03070402050302030203" pitchFamily="66" charset="0"/>
              </a:rPr>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981200"/>
            <a:ext cx="2529962" cy="1600200"/>
          </a:xfrm>
        </p:spPr>
      </p:pic>
      <p:sp>
        <p:nvSpPr>
          <p:cNvPr id="4" name="Text Placeholder 3"/>
          <p:cNvSpPr>
            <a:spLocks noGrp="1"/>
          </p:cNvSpPr>
          <p:nvPr>
            <p:ph type="body" sz="half" idx="2"/>
          </p:nvPr>
        </p:nvSpPr>
        <p:spPr/>
        <p:txBody>
          <a:bodyPr>
            <a:normAutofit fontScale="85000" lnSpcReduction="20000"/>
          </a:bodyPr>
          <a:lstStyle/>
          <a:p>
            <a:pPr algn="l"/>
            <a:r>
              <a:rPr lang="en-US" dirty="0"/>
              <a:t/>
            </a:r>
            <a:br>
              <a:rPr lang="en-US" dirty="0"/>
            </a:br>
            <a:r>
              <a:rPr lang="en-US" dirty="0"/>
              <a:t>The lever which is a bar-like rigid object moves against a turning point to move a third object. The turning point against which it moves is known as the fulcrum and the closer the object that needs to be moved is to the fulcrum, the easier it is to move the former. There are three types of levers; first-class lever, second class lever, and third class lever.</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066800"/>
            <a:ext cx="3543300" cy="2362200"/>
          </a:xfrm>
          <a:prstGeom prst="rect">
            <a:avLst/>
          </a:prstGeom>
        </p:spPr>
      </p:pic>
      <p:sp>
        <p:nvSpPr>
          <p:cNvPr id="7" name="TextBox 6"/>
          <p:cNvSpPr txBox="1"/>
          <p:nvPr/>
        </p:nvSpPr>
        <p:spPr>
          <a:xfrm>
            <a:off x="5353050" y="3886200"/>
            <a:ext cx="2133600" cy="1477328"/>
          </a:xfrm>
          <a:prstGeom prst="rect">
            <a:avLst/>
          </a:prstGeom>
          <a:noFill/>
        </p:spPr>
        <p:txBody>
          <a:bodyPr wrap="square" rtlCol="0">
            <a:spAutoFit/>
          </a:bodyPr>
          <a:lstStyle/>
          <a:p>
            <a:r>
              <a:rPr lang="en-US" dirty="0" smtClean="0">
                <a:latin typeface="Gabriola" panose="04040605051002020D02" pitchFamily="82" charset="0"/>
              </a:rPr>
              <a:t>“Give me a lever long enough and a fulcrum on which to place it, and I shall move the world.”</a:t>
            </a:r>
            <a:endParaRPr lang="en-US" dirty="0"/>
          </a:p>
          <a:p>
            <a:r>
              <a:rPr lang="en-US" dirty="0" smtClean="0">
                <a:latin typeface="Gabriola" panose="04040605051002020D02" pitchFamily="82" charset="0"/>
              </a:rPr>
              <a:t>- Archimedes</a:t>
            </a:r>
            <a:endParaRPr lang="en-US" dirty="0">
              <a:latin typeface="Gabriola" panose="04040605051002020D02" pitchFamily="82" charset="0"/>
            </a:endParaRPr>
          </a:p>
        </p:txBody>
      </p:sp>
    </p:spTree>
    <p:extLst>
      <p:ext uri="{BB962C8B-B14F-4D97-AF65-F5344CB8AC3E}">
        <p14:creationId xmlns:p14="http://schemas.microsoft.com/office/powerpoint/2010/main" val="1014314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355387"/>
            <a:ext cx="5997823" cy="4736178"/>
          </a:xfrm>
          <a:prstGeom prst="rect">
            <a:avLst/>
          </a:prstGeom>
        </p:spPr>
      </p:pic>
      <p:sp>
        <p:nvSpPr>
          <p:cNvPr id="3" name="TextBox 2"/>
          <p:cNvSpPr txBox="1"/>
          <p:nvPr/>
        </p:nvSpPr>
        <p:spPr>
          <a:xfrm>
            <a:off x="1752600" y="762000"/>
            <a:ext cx="5943600" cy="369332"/>
          </a:xfrm>
          <a:prstGeom prst="rect">
            <a:avLst/>
          </a:prstGeom>
          <a:noFill/>
        </p:spPr>
        <p:txBody>
          <a:bodyPr wrap="square" rtlCol="0">
            <a:spAutoFit/>
          </a:bodyPr>
          <a:lstStyle/>
          <a:p>
            <a:pPr algn="ctr"/>
            <a:r>
              <a:rPr lang="en-US" dirty="0" smtClean="0">
                <a:latin typeface="Bradley Hand ITC" panose="03070402050302030203" pitchFamily="66" charset="0"/>
              </a:rPr>
              <a:t>Another Cool Lever</a:t>
            </a:r>
            <a:endParaRPr lang="en-US" dirty="0">
              <a:latin typeface="Bradley Hand ITC" panose="03070402050302030203" pitchFamily="66" charset="0"/>
            </a:endParaRPr>
          </a:p>
        </p:txBody>
      </p:sp>
    </p:spTree>
    <p:extLst>
      <p:ext uri="{BB962C8B-B14F-4D97-AF65-F5344CB8AC3E}">
        <p14:creationId xmlns:p14="http://schemas.microsoft.com/office/powerpoint/2010/main" val="466792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101994" y="1219945"/>
            <a:ext cx="3064827" cy="2303196"/>
          </a:xfrm>
        </p:spPr>
        <p:txBody>
          <a:bodyPr>
            <a:normAutofit/>
          </a:bodyPr>
          <a:lstStyle/>
          <a:p>
            <a:r>
              <a:rPr lang="en-US" dirty="0" smtClean="0">
                <a:latin typeface="Bradley Hand ITC" panose="03070402050302030203" pitchFamily="66" charset="0"/>
              </a:rPr>
              <a:t>Pulley</a:t>
            </a:r>
            <a:br>
              <a:rPr lang="en-US" dirty="0" smtClean="0">
                <a:latin typeface="Bradley Hand ITC" panose="03070402050302030203" pitchFamily="66" charset="0"/>
              </a:rPr>
            </a:br>
            <a:r>
              <a:rPr lang="en-US" dirty="0" smtClean="0">
                <a:latin typeface="Bradley Hand ITC" panose="03070402050302030203" pitchFamily="66" charset="0"/>
              </a:rPr>
              <a:t/>
            </a:r>
            <a:br>
              <a:rPr lang="en-US" dirty="0" smtClean="0">
                <a:latin typeface="Bradley Hand ITC" panose="03070402050302030203" pitchFamily="66" charset="0"/>
              </a:rPr>
            </a:br>
            <a:r>
              <a:rPr lang="en-US" dirty="0" smtClean="0">
                <a:latin typeface="Bradley Hand ITC" panose="03070402050302030203" pitchFamily="66" charset="0"/>
              </a:rPr>
              <a:t/>
            </a:r>
            <a:br>
              <a:rPr lang="en-US" dirty="0" smtClean="0">
                <a:latin typeface="Bradley Hand ITC" panose="03070402050302030203" pitchFamily="66" charset="0"/>
              </a:rPr>
            </a:br>
            <a:r>
              <a:rPr lang="en-US" dirty="0">
                <a:latin typeface="Bradley Hand ITC" panose="03070402050302030203" pitchFamily="66" charset="0"/>
              </a:rPr>
              <a:t/>
            </a:r>
            <a:br>
              <a:rPr lang="en-US" dirty="0">
                <a:latin typeface="Bradley Hand ITC" panose="03070402050302030203" pitchFamily="66" charset="0"/>
              </a:rPr>
            </a:br>
            <a:r>
              <a:rPr lang="en-US" dirty="0" smtClean="0">
                <a:latin typeface="Bradley Hand ITC" panose="03070402050302030203" pitchFamily="66" charset="0"/>
              </a:rPr>
              <a:t/>
            </a:r>
            <a:br>
              <a:rPr lang="en-US" dirty="0" smtClean="0">
                <a:latin typeface="Bradley Hand ITC" panose="03070402050302030203" pitchFamily="66" charset="0"/>
              </a:rPr>
            </a:br>
            <a:endParaRPr lang="en-US" dirty="0">
              <a:latin typeface="Bradley Hand ITC" panose="03070402050302030203" pitchFamily="66" charset="0"/>
            </a:endParaRPr>
          </a:p>
        </p:txBody>
      </p:sp>
      <p:sp>
        <p:nvSpPr>
          <p:cNvPr id="4" name="Text Placeholder 3"/>
          <p:cNvSpPr>
            <a:spLocks noGrp="1"/>
          </p:cNvSpPr>
          <p:nvPr>
            <p:ph type="body" sz="half" idx="2"/>
          </p:nvPr>
        </p:nvSpPr>
        <p:spPr>
          <a:xfrm rot="-60000">
            <a:off x="1152290" y="3621334"/>
            <a:ext cx="3321249" cy="2580044"/>
          </a:xfrm>
        </p:spPr>
        <p:txBody>
          <a:bodyPr>
            <a:normAutofit fontScale="77500" lnSpcReduction="20000"/>
          </a:bodyPr>
          <a:lstStyle/>
          <a:p>
            <a:pPr algn="l"/>
            <a:r>
              <a:rPr lang="en-US" sz="2200" dirty="0"/>
              <a:t>In this simple machine one end of a cord is attached to the load that needs to be moved, placed over a wheel and as you pull on one side, according to the direction in which you exert force, you can move the load forward or backward. If you are looking for interactive simple machines, then try to make a model of a flag which is being hoisted. It uses the pulley system</a:t>
            </a:r>
            <a:r>
              <a:rPr lang="en-US" sz="2200" dirty="0" smtClean="0"/>
              <a:t>.</a:t>
            </a:r>
            <a:r>
              <a:rPr lang="en-US" sz="2200" dirty="0"/>
              <a:t/>
            </a:r>
            <a:br>
              <a:rPr lang="en-US" sz="2200" dirty="0"/>
            </a:br>
            <a:endParaRPr lang="en-US" sz="2200" dirty="0"/>
          </a:p>
          <a:p>
            <a:endParaRPr lang="en-US" dirty="0"/>
          </a:p>
        </p:txBody>
      </p:sp>
      <p:pic>
        <p:nvPicPr>
          <p:cNvPr id="6" name="Picture 5" descr="http://upload.wikimedia.org/wikipedia/commons/e/e5/Pulley_%28PSF%29.pn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48282">
            <a:off x="1447800" y="1760854"/>
            <a:ext cx="2486025" cy="1668145"/>
          </a:xfrm>
          <a:prstGeom prst="rect">
            <a:avLst/>
          </a:prstGeom>
          <a:noFill/>
          <a:ln>
            <a:noFill/>
          </a:ln>
        </p:spPr>
      </p:pic>
      <p:pic>
        <p:nvPicPr>
          <p:cNvPr id="7" name="Content Placeholder 6" descr="http://etc.usf.edu/clipart/53300/53371/53371_pulley_lg.gif"/>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854575" y="1764191"/>
            <a:ext cx="3021013" cy="3399469"/>
          </a:xfrm>
          <a:prstGeom prst="rect">
            <a:avLst/>
          </a:prstGeom>
          <a:noFill/>
          <a:ln>
            <a:noFill/>
          </a:ln>
        </p:spPr>
      </p:pic>
    </p:spTree>
    <p:extLst>
      <p:ext uri="{BB962C8B-B14F-4D97-AF65-F5344CB8AC3E}">
        <p14:creationId xmlns:p14="http://schemas.microsoft.com/office/powerpoint/2010/main" val="3658716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101306" y="1141103"/>
            <a:ext cx="3064827" cy="2382044"/>
          </a:xfrm>
        </p:spPr>
        <p:txBody>
          <a:bodyPr>
            <a:normAutofit fontScale="90000"/>
          </a:bodyPr>
          <a:lstStyle/>
          <a:p>
            <a:r>
              <a:rPr lang="en-US" dirty="0" smtClean="0"/>
              <a:t/>
            </a:r>
            <a:br>
              <a:rPr lang="en-US" dirty="0" smtClean="0"/>
            </a:br>
            <a:r>
              <a:rPr lang="en-US" dirty="0"/>
              <a:t/>
            </a:r>
            <a:br>
              <a:rPr lang="en-US" dirty="0"/>
            </a:br>
            <a:r>
              <a:rPr lang="en-US" dirty="0" smtClean="0"/>
              <a:t>Screw</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438291">
            <a:off x="959344" y="1472411"/>
            <a:ext cx="3345534" cy="1572401"/>
          </a:xfrm>
          <a:prstGeom prst="rect">
            <a:avLst/>
          </a:prstGeom>
          <a:ln>
            <a:noFill/>
          </a:ln>
          <a:effectLst>
            <a:softEdge rad="112500"/>
          </a:effectLst>
        </p:spPr>
      </p:pic>
      <p:sp>
        <p:nvSpPr>
          <p:cNvPr id="4" name="Text Placeholder 3"/>
          <p:cNvSpPr>
            <a:spLocks noGrp="1"/>
          </p:cNvSpPr>
          <p:nvPr>
            <p:ph type="body" sz="half" idx="2"/>
          </p:nvPr>
        </p:nvSpPr>
        <p:spPr>
          <a:xfrm rot="-60000">
            <a:off x="859666" y="3001967"/>
            <a:ext cx="3840392" cy="2822960"/>
          </a:xfrm>
        </p:spPr>
        <p:txBody>
          <a:bodyPr>
            <a:normAutofit lnSpcReduction="10000"/>
          </a:bodyPr>
          <a:lstStyle/>
          <a:p>
            <a:pPr algn="l"/>
            <a:r>
              <a:rPr lang="en-US" dirty="0"/>
              <a:t>Many people consider screw to be a modified version of the inclined plane which differs in shape because of its helical appearance. It uses the principle of transfer of energy, converting rotational force into linear force in the process of performing a task. On one end of an inclined plane is a helical and on the other end is a provision that you can use to turn it. Screws are used to hold objects together and even to raise weights.</a:t>
            </a:r>
            <a:br>
              <a:rPr lang="en-US" dirty="0"/>
            </a:br>
            <a:endParaRPr lang="en-US" dirty="0"/>
          </a:p>
        </p:txBody>
      </p:sp>
      <p:pic>
        <p:nvPicPr>
          <p:cNvPr id="5" name="Picture 4" descr="http://www.teachengineering.org/collection/cub_/lessons/cub_images/cub_simp_machines_lesson02_figure8.jpg"/>
          <p:cNvPicPr/>
          <p:nvPr/>
        </p:nvPicPr>
        <p:blipFill>
          <a:blip r:embed="rId3">
            <a:extLst>
              <a:ext uri="{28A0092B-C50C-407E-A947-70E740481C1C}">
                <a14:useLocalDpi xmlns:a14="http://schemas.microsoft.com/office/drawing/2010/main" val="0"/>
              </a:ext>
            </a:extLst>
          </a:blip>
          <a:srcRect/>
          <a:stretch>
            <a:fillRect/>
          </a:stretch>
        </p:blipFill>
        <p:spPr bwMode="auto">
          <a:xfrm>
            <a:off x="5154913" y="1451242"/>
            <a:ext cx="2645612" cy="3941902"/>
          </a:xfrm>
          <a:prstGeom prst="rect">
            <a:avLst/>
          </a:prstGeom>
          <a:noFill/>
          <a:ln>
            <a:noFill/>
          </a:ln>
        </p:spPr>
      </p:pic>
    </p:spTree>
    <p:extLst>
      <p:ext uri="{BB962C8B-B14F-4D97-AF65-F5344CB8AC3E}">
        <p14:creationId xmlns:p14="http://schemas.microsoft.com/office/powerpoint/2010/main" val="853633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838200"/>
            <a:ext cx="3733800" cy="369332"/>
          </a:xfrm>
          <a:prstGeom prst="rect">
            <a:avLst/>
          </a:prstGeom>
          <a:noFill/>
        </p:spPr>
        <p:txBody>
          <a:bodyPr wrap="square" rtlCol="0">
            <a:spAutoFit/>
          </a:bodyPr>
          <a:lstStyle/>
          <a:p>
            <a:pPr algn="ctr"/>
            <a:r>
              <a:rPr lang="en-US" dirty="0" smtClean="0">
                <a:latin typeface="Bradley Hand ITC" panose="03070402050302030203" pitchFamily="66" charset="0"/>
              </a:rPr>
              <a:t>Archimedes Screw</a:t>
            </a:r>
            <a:endParaRPr lang="en-US" dirty="0">
              <a:latin typeface="Bradley Hand ITC" panose="03070402050302030203"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71600"/>
            <a:ext cx="5906669" cy="4584700"/>
          </a:xfrm>
          <a:prstGeom prst="rect">
            <a:avLst/>
          </a:prstGeom>
          <a:ln>
            <a:noFill/>
          </a:ln>
          <a:effectLst>
            <a:softEdge rad="112500"/>
          </a:effectLst>
        </p:spPr>
      </p:pic>
    </p:spTree>
    <p:extLst>
      <p:ext uri="{BB962C8B-B14F-4D97-AF65-F5344CB8AC3E}">
        <p14:creationId xmlns:p14="http://schemas.microsoft.com/office/powerpoint/2010/main" val="607864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99976" y="988737"/>
            <a:ext cx="3064827" cy="2534421"/>
          </a:xfrm>
        </p:spPr>
        <p:txBody>
          <a:bodyPr>
            <a:normAutofit fontScale="90000"/>
          </a:bodyPr>
          <a:lstStyle/>
          <a:p>
            <a:r>
              <a:rPr lang="en-US" dirty="0" smtClean="0"/>
              <a:t>Wheel and Axle</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600200"/>
            <a:ext cx="2688355" cy="1847416"/>
          </a:xfrm>
          <a:prstGeom prst="rect">
            <a:avLst/>
          </a:prstGeom>
          <a:ln>
            <a:noFill/>
          </a:ln>
          <a:effectLst>
            <a:softEdge rad="112500"/>
          </a:effectLst>
        </p:spPr>
      </p:pic>
      <p:sp>
        <p:nvSpPr>
          <p:cNvPr id="4" name="Text Placeholder 3"/>
          <p:cNvSpPr>
            <a:spLocks noGrp="1"/>
          </p:cNvSpPr>
          <p:nvPr>
            <p:ph type="body" sz="half" idx="2"/>
          </p:nvPr>
        </p:nvSpPr>
        <p:spPr>
          <a:xfrm rot="-60000">
            <a:off x="837792" y="3624741"/>
            <a:ext cx="3559576" cy="2578715"/>
          </a:xfrm>
        </p:spPr>
        <p:txBody>
          <a:bodyPr>
            <a:normAutofit/>
          </a:bodyPr>
          <a:lstStyle/>
          <a:p>
            <a:r>
              <a:rPr lang="en-US" dirty="0" smtClean="0"/>
              <a:t>The </a:t>
            </a:r>
            <a:r>
              <a:rPr lang="en-US" dirty="0"/>
              <a:t>axle is the rod that is speared through the wheel to rotate it. The axle converts rotational force into linear force propelling the object forward</a:t>
            </a:r>
            <a:r>
              <a:rPr lang="en-US" dirty="0" smtClean="0"/>
              <a:t>. </a:t>
            </a:r>
            <a:r>
              <a:rPr lang="en-US" dirty="0"/>
              <a:t>There are many games that you can play to explain the concept of the wheel and axle. You can use simple toys to explain the principle of this simple </a:t>
            </a:r>
            <a:r>
              <a:rPr lang="en-US" dirty="0" smtClean="0"/>
              <a:t>machine.</a:t>
            </a:r>
            <a:r>
              <a:rPr lang="en-US" dirty="0"/>
              <a:t/>
            </a:r>
            <a:br>
              <a:rPr lang="en-US" dirty="0"/>
            </a:b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950" y="914400"/>
            <a:ext cx="3416300" cy="192166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800600" y="3352800"/>
            <a:ext cx="3175000" cy="2381250"/>
          </a:xfrm>
          <a:prstGeom prst="rect">
            <a:avLst/>
          </a:prstGeom>
        </p:spPr>
      </p:pic>
    </p:spTree>
    <p:extLst>
      <p:ext uri="{BB962C8B-B14F-4D97-AF65-F5344CB8AC3E}">
        <p14:creationId xmlns:p14="http://schemas.microsoft.com/office/powerpoint/2010/main" val="250369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Bradley Hand ITC" panose="03070402050302030203" pitchFamily="66" charset="0"/>
              </a:rPr>
              <a:t>Our Rube Goldberg Machines</a:t>
            </a:r>
            <a:endParaRPr lang="en-US" dirty="0">
              <a:latin typeface="Bradley Hand ITC" panose="03070402050302030203" pitchFamily="66" charset="0"/>
            </a:endParaRPr>
          </a:p>
        </p:txBody>
      </p:sp>
      <p:pic>
        <p:nvPicPr>
          <p:cNvPr id="8" name="Content Placeholder 7"/>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rot="5400000">
            <a:off x="794610" y="2329590"/>
            <a:ext cx="4006321" cy="3004741"/>
          </a:xfrm>
        </p:spPr>
      </p:pic>
      <p:pic>
        <p:nvPicPr>
          <p:cNvPr id="9" name="Content Placeholder 8"/>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94436" y="1828800"/>
            <a:ext cx="3001764" cy="4002352"/>
          </a:xfrm>
        </p:spPr>
      </p:pic>
    </p:spTree>
    <p:extLst>
      <p:ext uri="{BB962C8B-B14F-4D97-AF65-F5344CB8AC3E}">
        <p14:creationId xmlns:p14="http://schemas.microsoft.com/office/powerpoint/2010/main" val="779161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Bradley Hand ITC" panose="03070402050302030203" pitchFamily="66" charset="0"/>
              </a:rPr>
              <a:t>A pulley, wedge and inclined plane…</a:t>
            </a:r>
            <a:endParaRPr lang="en-US" sz="3200" dirty="0">
              <a:latin typeface="Bradley Hand ITC" panose="03070402050302030203" pitchFamily="66" charset="0"/>
            </a:endParaRP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rot="5400000">
            <a:off x="764646" y="2435754"/>
            <a:ext cx="3636433" cy="2727325"/>
          </a:xfrm>
        </p:spPr>
      </p:pic>
      <p:pic>
        <p:nvPicPr>
          <p:cNvPr id="10" name="Content Placeholder 9"/>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00600" y="1905000"/>
            <a:ext cx="2703909" cy="3605212"/>
          </a:xfrm>
        </p:spPr>
      </p:pic>
    </p:spTree>
    <p:extLst>
      <p:ext uri="{BB962C8B-B14F-4D97-AF65-F5344CB8AC3E}">
        <p14:creationId xmlns:p14="http://schemas.microsoft.com/office/powerpoint/2010/main" val="4108773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630218"/>
          </a:xfrm>
        </p:spPr>
        <p:txBody>
          <a:bodyPr>
            <a:normAutofit fontScale="90000"/>
          </a:bodyPr>
          <a:lstStyle/>
          <a:p>
            <a:r>
              <a:rPr lang="en-US" dirty="0" smtClean="0">
                <a:latin typeface="Bradley Hand ITC" panose="03070402050302030203" pitchFamily="66" charset="0"/>
              </a:rPr>
              <a:t>It doesn’t have to be fancy…</a:t>
            </a:r>
            <a:endParaRPr lang="en-US" dirty="0">
              <a:latin typeface="Bradley Hand ITC" panose="03070402050302030203" pitchFamily="66" charset="0"/>
            </a:endParaRP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90600" y="1447800"/>
            <a:ext cx="3183334" cy="4244447"/>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953000" y="1524000"/>
            <a:ext cx="3150394" cy="4200525"/>
          </a:xfrm>
        </p:spPr>
      </p:pic>
    </p:spTree>
    <p:extLst>
      <p:ext uri="{BB962C8B-B14F-4D97-AF65-F5344CB8AC3E}">
        <p14:creationId xmlns:p14="http://schemas.microsoft.com/office/powerpoint/2010/main" val="224802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64" y="1233054"/>
            <a:ext cx="7558087" cy="4481945"/>
          </a:xfrm>
          <a:prstGeom prst="rect">
            <a:avLst/>
          </a:prstGeom>
          <a:ln>
            <a:noFill/>
          </a:ln>
          <a:effectLst>
            <a:softEdge rad="112500"/>
          </a:effectLst>
        </p:spPr>
      </p:pic>
    </p:spTree>
    <p:extLst>
      <p:ext uri="{BB962C8B-B14F-4D97-AF65-F5344CB8AC3E}">
        <p14:creationId xmlns:p14="http://schemas.microsoft.com/office/powerpoint/2010/main" val="91257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948919"/>
          </a:xfrm>
        </p:spPr>
        <p:txBody>
          <a:bodyPr/>
          <a:lstStyle/>
          <a:p>
            <a:r>
              <a:rPr lang="en-US" dirty="0" smtClean="0">
                <a:latin typeface="Bradley Hand ITC" panose="03070402050302030203" pitchFamily="66" charset="0"/>
              </a:rPr>
              <a:t>Due Dates </a:t>
            </a:r>
            <a:endParaRPr lang="en-US" dirty="0">
              <a:latin typeface="Bradley Hand ITC" panose="03070402050302030203" pitchFamily="66" charset="0"/>
            </a:endParaRPr>
          </a:p>
        </p:txBody>
      </p:sp>
      <p:sp>
        <p:nvSpPr>
          <p:cNvPr id="3" name="TextBox 2"/>
          <p:cNvSpPr txBox="1"/>
          <p:nvPr/>
        </p:nvSpPr>
        <p:spPr>
          <a:xfrm rot="10800000" flipH="1" flipV="1">
            <a:off x="914400" y="1766501"/>
            <a:ext cx="6781800" cy="3970318"/>
          </a:xfrm>
          <a:prstGeom prst="rect">
            <a:avLst/>
          </a:prstGeom>
          <a:noFill/>
        </p:spPr>
        <p:txBody>
          <a:bodyPr wrap="square" rtlCol="0">
            <a:spAutoFit/>
          </a:bodyPr>
          <a:lstStyle/>
          <a:p>
            <a:r>
              <a:rPr lang="en-US" dirty="0" smtClean="0"/>
              <a:t>Original </a:t>
            </a:r>
            <a:r>
              <a:rPr lang="en-US" dirty="0"/>
              <a:t>sketch or a rough drawing of how you think your machine will </a:t>
            </a:r>
            <a:r>
              <a:rPr lang="en-US" dirty="0" smtClean="0"/>
              <a:t>operate.</a:t>
            </a:r>
          </a:p>
          <a:p>
            <a:r>
              <a:rPr lang="en-US" dirty="0" smtClean="0"/>
              <a:t>Date</a:t>
            </a:r>
            <a:r>
              <a:rPr lang="en-US" dirty="0"/>
              <a:t>: </a:t>
            </a:r>
            <a:r>
              <a:rPr lang="en-US" dirty="0" smtClean="0"/>
              <a:t>_______________</a:t>
            </a:r>
          </a:p>
          <a:p>
            <a:endParaRPr lang="en-US" dirty="0"/>
          </a:p>
          <a:p>
            <a:pPr lvl="0"/>
            <a:r>
              <a:rPr lang="en-US" dirty="0" smtClean="0"/>
              <a:t>Final </a:t>
            </a:r>
            <a:r>
              <a:rPr lang="en-US" dirty="0"/>
              <a:t>diagram of machine built.</a:t>
            </a:r>
          </a:p>
          <a:p>
            <a:r>
              <a:rPr lang="en-US" dirty="0"/>
              <a:t>Date: _______________</a:t>
            </a:r>
          </a:p>
          <a:p>
            <a:endParaRPr lang="en-US" dirty="0"/>
          </a:p>
          <a:p>
            <a:r>
              <a:rPr lang="en-US" dirty="0"/>
              <a:t> </a:t>
            </a:r>
          </a:p>
          <a:p>
            <a:pPr lvl="0"/>
            <a:r>
              <a:rPr lang="en-US" dirty="0"/>
              <a:t>A competed functional Rube Goldberg machine</a:t>
            </a:r>
            <a:r>
              <a:rPr lang="en-US" dirty="0" smtClean="0"/>
              <a:t>.</a:t>
            </a:r>
            <a:endParaRPr lang="en-US" dirty="0"/>
          </a:p>
          <a:p>
            <a:r>
              <a:rPr lang="en-US" dirty="0"/>
              <a:t>Date: </a:t>
            </a:r>
            <a:r>
              <a:rPr lang="en-US" dirty="0" smtClean="0"/>
              <a:t>_______________</a:t>
            </a:r>
          </a:p>
          <a:p>
            <a:endParaRPr lang="en-US" dirty="0"/>
          </a:p>
          <a:p>
            <a:pPr lvl="0"/>
            <a:r>
              <a:rPr lang="en-US" dirty="0"/>
              <a:t>Typed step-by-step process of how your machine works. You can use bullets or numbers</a:t>
            </a:r>
            <a:r>
              <a:rPr lang="en-US" dirty="0" smtClean="0"/>
              <a:t>.</a:t>
            </a:r>
            <a:endParaRPr lang="en-US" dirty="0"/>
          </a:p>
          <a:p>
            <a:r>
              <a:rPr lang="en-US" dirty="0" smtClean="0"/>
              <a:t>Date</a:t>
            </a:r>
            <a:r>
              <a:rPr lang="en-US" dirty="0"/>
              <a:t>: _______________</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411" y="2362200"/>
            <a:ext cx="2165375" cy="1752600"/>
          </a:xfrm>
          <a:prstGeom prst="rect">
            <a:avLst/>
          </a:prstGeom>
        </p:spPr>
      </p:pic>
    </p:spTree>
    <p:extLst>
      <p:ext uri="{BB962C8B-B14F-4D97-AF65-F5344CB8AC3E}">
        <p14:creationId xmlns:p14="http://schemas.microsoft.com/office/powerpoint/2010/main" val="3030353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38200"/>
            <a:ext cx="7086600" cy="461665"/>
          </a:xfrm>
          <a:prstGeom prst="rect">
            <a:avLst/>
          </a:prstGeom>
          <a:noFill/>
        </p:spPr>
        <p:txBody>
          <a:bodyPr wrap="square" rtlCol="0">
            <a:spAutoFit/>
          </a:bodyPr>
          <a:lstStyle/>
          <a:p>
            <a:pPr algn="ctr"/>
            <a:r>
              <a:rPr lang="en-US" sz="2400" dirty="0">
                <a:latin typeface="Bradley Hand ITC" panose="03070402050302030203" pitchFamily="66" charset="0"/>
              </a:rPr>
              <a:t>Desktop Rube Goldberg Machine Grading Rubric</a:t>
            </a:r>
          </a:p>
        </p:txBody>
      </p:sp>
      <p:sp>
        <p:nvSpPr>
          <p:cNvPr id="3" name="TextBox 2"/>
          <p:cNvSpPr txBox="1"/>
          <p:nvPr/>
        </p:nvSpPr>
        <p:spPr>
          <a:xfrm>
            <a:off x="762000" y="1447800"/>
            <a:ext cx="3352800" cy="1815882"/>
          </a:xfrm>
          <a:prstGeom prst="rect">
            <a:avLst/>
          </a:prstGeom>
          <a:noFill/>
        </p:spPr>
        <p:txBody>
          <a:bodyPr wrap="square" rtlCol="0">
            <a:spAutoFit/>
          </a:bodyPr>
          <a:lstStyle/>
          <a:p>
            <a:r>
              <a:rPr lang="en-US" sz="1400" b="1" dirty="0"/>
              <a:t>Use all 6 simple machines (30 points possible)</a:t>
            </a:r>
            <a:endParaRPr lang="en-US" sz="1400" dirty="0"/>
          </a:p>
          <a:p>
            <a:pPr lvl="0"/>
            <a:r>
              <a:rPr lang="en-US" sz="1400" dirty="0"/>
              <a:t>Inclined Plane  (5 points)</a:t>
            </a:r>
          </a:p>
          <a:p>
            <a:pPr lvl="0"/>
            <a:r>
              <a:rPr lang="en-US" sz="1400" dirty="0"/>
              <a:t>Lever  (5 points)</a:t>
            </a:r>
          </a:p>
          <a:p>
            <a:pPr lvl="0"/>
            <a:r>
              <a:rPr lang="en-US" sz="1400" dirty="0"/>
              <a:t>Pulley  (5 points)</a:t>
            </a:r>
          </a:p>
          <a:p>
            <a:pPr lvl="0"/>
            <a:r>
              <a:rPr lang="en-US" sz="1400" dirty="0"/>
              <a:t>Screw  (5 points)</a:t>
            </a:r>
          </a:p>
          <a:p>
            <a:pPr lvl="0"/>
            <a:r>
              <a:rPr lang="en-US" sz="1400" dirty="0"/>
              <a:t>Wedge  (5 points)</a:t>
            </a:r>
          </a:p>
          <a:p>
            <a:pPr lvl="0"/>
            <a:r>
              <a:rPr lang="en-US" sz="1400" dirty="0"/>
              <a:t>Wheel and Axle  (5 points)</a:t>
            </a:r>
          </a:p>
        </p:txBody>
      </p:sp>
      <p:sp>
        <p:nvSpPr>
          <p:cNvPr id="4" name="TextBox 3"/>
          <p:cNvSpPr txBox="1"/>
          <p:nvPr/>
        </p:nvSpPr>
        <p:spPr>
          <a:xfrm>
            <a:off x="762000" y="3657600"/>
            <a:ext cx="3657599" cy="1815882"/>
          </a:xfrm>
          <a:prstGeom prst="rect">
            <a:avLst/>
          </a:prstGeom>
          <a:noFill/>
        </p:spPr>
        <p:txBody>
          <a:bodyPr wrap="square" rtlCol="0">
            <a:spAutoFit/>
          </a:bodyPr>
          <a:lstStyle/>
          <a:p>
            <a:r>
              <a:rPr lang="en-US" sz="1400" b="1" dirty="0"/>
              <a:t>Machine succeeds in popping the balloon (10 points possible)</a:t>
            </a:r>
            <a:endParaRPr lang="en-US" sz="1400" dirty="0"/>
          </a:p>
          <a:p>
            <a:pPr lvl="0"/>
            <a:r>
              <a:rPr lang="en-US" sz="1400" dirty="0"/>
              <a:t>Pops balloon 1</a:t>
            </a:r>
            <a:r>
              <a:rPr lang="en-US" sz="1400" baseline="30000" dirty="0"/>
              <a:t>st</a:t>
            </a:r>
            <a:r>
              <a:rPr lang="en-US" sz="1400" dirty="0"/>
              <a:t> try (10 points)</a:t>
            </a:r>
          </a:p>
          <a:p>
            <a:pPr lvl="0"/>
            <a:r>
              <a:rPr lang="en-US" sz="1400" dirty="0"/>
              <a:t>Pops balloon 2</a:t>
            </a:r>
            <a:r>
              <a:rPr lang="en-US" sz="1400" baseline="30000" dirty="0"/>
              <a:t>nd</a:t>
            </a:r>
            <a:r>
              <a:rPr lang="en-US" sz="1400" dirty="0"/>
              <a:t> try (8 points)</a:t>
            </a:r>
          </a:p>
          <a:p>
            <a:pPr lvl="0"/>
            <a:r>
              <a:rPr lang="en-US" sz="1400" dirty="0"/>
              <a:t>Pops balloon 3</a:t>
            </a:r>
            <a:r>
              <a:rPr lang="en-US" sz="1400" baseline="30000" dirty="0"/>
              <a:t>rd</a:t>
            </a:r>
            <a:r>
              <a:rPr lang="en-US" sz="1400" dirty="0"/>
              <a:t> try (6 points)</a:t>
            </a:r>
          </a:p>
          <a:p>
            <a:pPr lvl="0"/>
            <a:r>
              <a:rPr lang="en-US" sz="1400" dirty="0"/>
              <a:t>Pops balloon 4</a:t>
            </a:r>
            <a:r>
              <a:rPr lang="en-US" sz="1400" baseline="30000" dirty="0"/>
              <a:t>th</a:t>
            </a:r>
            <a:r>
              <a:rPr lang="en-US" sz="1400" dirty="0"/>
              <a:t> try (4 points)</a:t>
            </a:r>
          </a:p>
          <a:p>
            <a:pPr lvl="0"/>
            <a:r>
              <a:rPr lang="en-US" sz="1400" dirty="0"/>
              <a:t>Pops balloon 5</a:t>
            </a:r>
            <a:r>
              <a:rPr lang="en-US" sz="1400" baseline="30000" dirty="0"/>
              <a:t>th</a:t>
            </a:r>
            <a:r>
              <a:rPr lang="en-US" sz="1400" dirty="0"/>
              <a:t> or more attempts (2 points)</a:t>
            </a:r>
          </a:p>
          <a:p>
            <a:pPr lvl="0"/>
            <a:r>
              <a:rPr lang="en-US" sz="1400" dirty="0"/>
              <a:t>Doesn’t pop balloon (0 points)</a:t>
            </a:r>
          </a:p>
        </p:txBody>
      </p:sp>
      <p:sp>
        <p:nvSpPr>
          <p:cNvPr id="5" name="TextBox 4"/>
          <p:cNvSpPr txBox="1"/>
          <p:nvPr/>
        </p:nvSpPr>
        <p:spPr>
          <a:xfrm>
            <a:off x="4582391" y="1324690"/>
            <a:ext cx="3816927" cy="2246769"/>
          </a:xfrm>
          <a:prstGeom prst="rect">
            <a:avLst/>
          </a:prstGeom>
          <a:noFill/>
        </p:spPr>
        <p:txBody>
          <a:bodyPr wrap="square" rtlCol="0">
            <a:spAutoFit/>
          </a:bodyPr>
          <a:lstStyle/>
          <a:p>
            <a:r>
              <a:rPr lang="en-US" sz="1400" b="1" dirty="0"/>
              <a:t>Perform a minimum of 8 steps from start to finish (40 points possible)</a:t>
            </a:r>
            <a:endParaRPr lang="en-US" sz="1400" dirty="0"/>
          </a:p>
          <a:p>
            <a:pPr lvl="0"/>
            <a:r>
              <a:rPr lang="en-US" sz="1400" dirty="0"/>
              <a:t>Completes step one (5 points)</a:t>
            </a:r>
          </a:p>
          <a:p>
            <a:pPr lvl="0"/>
            <a:r>
              <a:rPr lang="en-US" sz="1400" dirty="0"/>
              <a:t>Competes step two (5 points)</a:t>
            </a:r>
          </a:p>
          <a:p>
            <a:pPr lvl="0"/>
            <a:r>
              <a:rPr lang="en-US" sz="1400" dirty="0"/>
              <a:t>Completes step three (5 points)</a:t>
            </a:r>
          </a:p>
          <a:p>
            <a:pPr lvl="0"/>
            <a:r>
              <a:rPr lang="en-US" sz="1400" dirty="0"/>
              <a:t>Completes step four (5 points)</a:t>
            </a:r>
          </a:p>
          <a:p>
            <a:pPr lvl="0"/>
            <a:r>
              <a:rPr lang="en-US" sz="1400" dirty="0"/>
              <a:t>Completes step five (5 points)</a:t>
            </a:r>
          </a:p>
          <a:p>
            <a:pPr lvl="0"/>
            <a:r>
              <a:rPr lang="en-US" sz="1400" dirty="0"/>
              <a:t>Completes step six (5 points)</a:t>
            </a:r>
          </a:p>
          <a:p>
            <a:pPr lvl="0"/>
            <a:r>
              <a:rPr lang="en-US" sz="1400" dirty="0"/>
              <a:t>Completes step seven (5 points)</a:t>
            </a:r>
          </a:p>
          <a:p>
            <a:pPr lvl="0"/>
            <a:r>
              <a:rPr lang="en-US" sz="1400" dirty="0"/>
              <a:t>Completes step eight (5 points)</a:t>
            </a:r>
          </a:p>
        </p:txBody>
      </p:sp>
      <p:sp>
        <p:nvSpPr>
          <p:cNvPr id="6" name="TextBox 5"/>
          <p:cNvSpPr txBox="1"/>
          <p:nvPr/>
        </p:nvSpPr>
        <p:spPr>
          <a:xfrm>
            <a:off x="4568533" y="3665225"/>
            <a:ext cx="3733799" cy="1169551"/>
          </a:xfrm>
          <a:prstGeom prst="rect">
            <a:avLst/>
          </a:prstGeom>
          <a:noFill/>
        </p:spPr>
        <p:txBody>
          <a:bodyPr wrap="square" rtlCol="0">
            <a:spAutoFit/>
          </a:bodyPr>
          <a:lstStyle/>
          <a:p>
            <a:r>
              <a:rPr lang="en-US" sz="1400" b="1" dirty="0"/>
              <a:t>Written work complete (20 points possible)</a:t>
            </a:r>
            <a:endParaRPr lang="en-US" sz="1400" dirty="0"/>
          </a:p>
          <a:p>
            <a:pPr lvl="0"/>
            <a:r>
              <a:rPr lang="en-US" sz="1400" dirty="0"/>
              <a:t>Rough Sketch (5 points)</a:t>
            </a:r>
          </a:p>
          <a:p>
            <a:pPr lvl="0"/>
            <a:r>
              <a:rPr lang="en-US" sz="1400" dirty="0"/>
              <a:t>Final Sketch (5 points)</a:t>
            </a:r>
          </a:p>
          <a:p>
            <a:pPr lvl="0"/>
            <a:r>
              <a:rPr lang="en-US" sz="1400" dirty="0"/>
              <a:t>Typed Step-by-step process (10 points)</a:t>
            </a:r>
          </a:p>
          <a:p>
            <a:r>
              <a:rPr lang="en-US" sz="1400" dirty="0"/>
              <a: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0100" y="4724400"/>
            <a:ext cx="3276600" cy="1192682"/>
          </a:xfrm>
          <a:prstGeom prst="rect">
            <a:avLst/>
          </a:prstGeom>
        </p:spPr>
      </p:pic>
    </p:spTree>
    <p:extLst>
      <p:ext uri="{BB962C8B-B14F-4D97-AF65-F5344CB8AC3E}">
        <p14:creationId xmlns:p14="http://schemas.microsoft.com/office/powerpoint/2010/main" val="3643114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706418"/>
          </a:xfrm>
        </p:spPr>
        <p:txBody>
          <a:bodyPr>
            <a:normAutofit fontScale="90000"/>
          </a:bodyPr>
          <a:lstStyle/>
          <a:p>
            <a:r>
              <a:rPr lang="en-US" dirty="0" smtClean="0">
                <a:latin typeface="Bradley Hand ITC" panose="03070402050302030203" pitchFamily="66" charset="0"/>
              </a:rPr>
              <a:t>Notebook Test</a:t>
            </a:r>
            <a:endParaRPr lang="en-US" dirty="0">
              <a:latin typeface="Bradley Hand ITC" panose="03070402050302030203" pitchFamily="66" charset="0"/>
            </a:endParaRPr>
          </a:p>
        </p:txBody>
      </p:sp>
      <p:sp>
        <p:nvSpPr>
          <p:cNvPr id="3" name="Content Placeholder 2"/>
          <p:cNvSpPr>
            <a:spLocks noGrp="1"/>
          </p:cNvSpPr>
          <p:nvPr>
            <p:ph idx="1"/>
          </p:nvPr>
        </p:nvSpPr>
        <p:spPr>
          <a:xfrm>
            <a:off x="914400" y="1371600"/>
            <a:ext cx="7391400" cy="4800600"/>
          </a:xfrm>
        </p:spPr>
        <p:txBody>
          <a:bodyPr>
            <a:normAutofit lnSpcReduction="10000"/>
          </a:bodyPr>
          <a:lstStyle/>
          <a:p>
            <a:pPr marL="457200" indent="-457200">
              <a:buAutoNum type="arabicPeriod"/>
            </a:pPr>
            <a:r>
              <a:rPr lang="en-US" dirty="0" smtClean="0"/>
              <a:t>When was Rube Goldberg born?</a:t>
            </a:r>
          </a:p>
          <a:p>
            <a:pPr marL="457200" indent="-457200">
              <a:buAutoNum type="arabicPeriod"/>
            </a:pPr>
            <a:r>
              <a:rPr lang="en-US" dirty="0" smtClean="0"/>
              <a:t>What did he love to do as a young person?</a:t>
            </a:r>
          </a:p>
          <a:p>
            <a:pPr marL="457200" indent="-457200">
              <a:buAutoNum type="arabicPeriod"/>
            </a:pPr>
            <a:r>
              <a:rPr lang="en-US" dirty="0" smtClean="0"/>
              <a:t>What was Rube Goldberg’s first job?</a:t>
            </a:r>
          </a:p>
          <a:p>
            <a:pPr marL="457200" indent="-457200">
              <a:buAutoNum type="arabicPeriod"/>
            </a:pPr>
            <a:r>
              <a:rPr lang="en-US" dirty="0" smtClean="0"/>
              <a:t>How long did it last?</a:t>
            </a:r>
          </a:p>
          <a:p>
            <a:pPr marL="457200" indent="-457200">
              <a:buAutoNum type="arabicPeriod"/>
            </a:pPr>
            <a:r>
              <a:rPr lang="en-US" dirty="0" smtClean="0"/>
              <a:t>When he moved to New York what did he do for a living?</a:t>
            </a:r>
          </a:p>
          <a:p>
            <a:pPr marL="457200" indent="-457200">
              <a:buAutoNum type="arabicPeriod"/>
            </a:pPr>
            <a:r>
              <a:rPr lang="en-US" dirty="0" smtClean="0"/>
              <a:t>What is a Rube Goldberg Machine?</a:t>
            </a:r>
          </a:p>
          <a:p>
            <a:pPr marL="457200" indent="-457200">
              <a:buAutoNum type="arabicPeriod"/>
            </a:pPr>
            <a:r>
              <a:rPr lang="en-US" dirty="0" smtClean="0"/>
              <a:t>Name the six simple machines.</a:t>
            </a:r>
          </a:p>
          <a:p>
            <a:pPr marL="457200" indent="-457200">
              <a:buAutoNum type="arabicPeriod"/>
            </a:pPr>
            <a:r>
              <a:rPr lang="en-US" dirty="0" smtClean="0"/>
              <a:t>Give two examples of a wedge.</a:t>
            </a:r>
          </a:p>
          <a:p>
            <a:pPr marL="457200" indent="-457200">
              <a:buAutoNum type="arabicPeriod"/>
            </a:pPr>
            <a:r>
              <a:rPr lang="en-US" dirty="0" smtClean="0"/>
              <a:t>In your own words describe a fulcrum.</a:t>
            </a:r>
          </a:p>
          <a:p>
            <a:pPr marL="457200" indent="-457200">
              <a:buAutoNum type="arabicPeriod"/>
            </a:pPr>
            <a:r>
              <a:rPr lang="en-US" dirty="0" smtClean="0"/>
              <a:t>An axle </a:t>
            </a:r>
            <a:r>
              <a:rPr lang="en-US" dirty="0"/>
              <a:t>converts </a:t>
            </a:r>
            <a:r>
              <a:rPr lang="en-US" dirty="0" smtClean="0"/>
              <a:t>______ </a:t>
            </a:r>
            <a:r>
              <a:rPr lang="en-US" dirty="0"/>
              <a:t>force into </a:t>
            </a:r>
            <a:r>
              <a:rPr lang="en-US" dirty="0" smtClean="0"/>
              <a:t>_____ </a:t>
            </a:r>
            <a:r>
              <a:rPr lang="en-US" dirty="0"/>
              <a:t>force propelling the object </a:t>
            </a:r>
            <a:r>
              <a:rPr lang="en-US" dirty="0" smtClean="0"/>
              <a:t>forward.</a:t>
            </a:r>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smtClean="0"/>
          </a:p>
          <a:p>
            <a:pPr marL="457200" indent="-457200">
              <a:buAutoNum type="arabicPeriod"/>
            </a:pPr>
            <a:endParaRPr lang="en-US" dirty="0"/>
          </a:p>
        </p:txBody>
      </p:sp>
    </p:spTree>
    <p:extLst>
      <p:ext uri="{BB962C8B-B14F-4D97-AF65-F5344CB8AC3E}">
        <p14:creationId xmlns:p14="http://schemas.microsoft.com/office/powerpoint/2010/main" val="1207105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685800"/>
          </a:xfrm>
        </p:spPr>
        <p:txBody>
          <a:bodyPr>
            <a:normAutofit fontScale="90000"/>
          </a:bodyPr>
          <a:lstStyle/>
          <a:p>
            <a:r>
              <a:rPr lang="en-US" b="1" dirty="0" smtClean="0">
                <a:latin typeface="Bradley Hand ITC" panose="03070402050302030203" pitchFamily="66" charset="0"/>
              </a:rPr>
              <a:t>Rube Goldberg</a:t>
            </a:r>
            <a:endParaRPr lang="en-US" b="1" dirty="0">
              <a:latin typeface="Bradley Hand ITC" panose="03070402050302030203" pitchFamily="66" charset="0"/>
            </a:endParaRPr>
          </a:p>
        </p:txBody>
      </p:sp>
      <p:sp>
        <p:nvSpPr>
          <p:cNvPr id="3" name="Content Placeholder 2"/>
          <p:cNvSpPr>
            <a:spLocks noGrp="1"/>
          </p:cNvSpPr>
          <p:nvPr>
            <p:ph sz="quarter" idx="13"/>
          </p:nvPr>
        </p:nvSpPr>
        <p:spPr>
          <a:xfrm>
            <a:off x="762000" y="1295400"/>
            <a:ext cx="5867400" cy="4876800"/>
          </a:xfrm>
        </p:spPr>
        <p:txBody>
          <a:bodyPr>
            <a:noAutofit/>
          </a:bodyPr>
          <a:lstStyle/>
          <a:p>
            <a:pPr marL="0" indent="0">
              <a:buNone/>
            </a:pPr>
            <a:r>
              <a:rPr lang="en-US" sz="1200" dirty="0"/>
              <a:t>Reuben </a:t>
            </a:r>
            <a:r>
              <a:rPr lang="en-US" sz="1200" dirty="0" smtClean="0"/>
              <a:t>Goldberg </a:t>
            </a:r>
            <a:r>
              <a:rPr lang="en-US" sz="1200" dirty="0"/>
              <a:t>(July 4, 1883 – December 7, 1970) was an American cartoonist, sculptor, author, engineer, and inventor</a:t>
            </a:r>
            <a:r>
              <a:rPr lang="en-US" sz="1200" dirty="0" smtClean="0"/>
              <a:t>.</a:t>
            </a:r>
          </a:p>
          <a:p>
            <a:pPr marL="0" indent="0">
              <a:buNone/>
            </a:pPr>
            <a:endParaRPr lang="en-US" sz="1200" dirty="0"/>
          </a:p>
          <a:p>
            <a:pPr marL="0" indent="0">
              <a:buNone/>
            </a:pPr>
            <a:r>
              <a:rPr lang="en-US" sz="1200" dirty="0"/>
              <a:t>He is best known for a series of popular cartoons depicting complicated gadgets that perform simple tasks in indirect, convoluted </a:t>
            </a:r>
            <a:r>
              <a:rPr lang="en-US" sz="1200" dirty="0" smtClean="0"/>
              <a:t>ways.</a:t>
            </a:r>
          </a:p>
          <a:p>
            <a:pPr marL="0" indent="0">
              <a:buNone/>
            </a:pPr>
            <a:endParaRPr lang="en-US" sz="1200" dirty="0"/>
          </a:p>
          <a:p>
            <a:pPr marL="0" indent="0">
              <a:buNone/>
            </a:pPr>
            <a:r>
              <a:rPr lang="en-US" sz="1200" dirty="0" smtClean="0"/>
              <a:t>Rube Goldberg </a:t>
            </a:r>
            <a:r>
              <a:rPr lang="en-US" sz="1200" dirty="0"/>
              <a:t>was born July 4, 1883, in San Francisco, </a:t>
            </a:r>
            <a:r>
              <a:rPr lang="en-US" sz="1200" dirty="0" smtClean="0"/>
              <a:t>California,  </a:t>
            </a:r>
            <a:r>
              <a:rPr lang="en-US" sz="1200" dirty="0"/>
              <a:t>He was the third of seven </a:t>
            </a:r>
            <a:r>
              <a:rPr lang="en-US" sz="1200" dirty="0" smtClean="0"/>
              <a:t>children.  </a:t>
            </a:r>
            <a:r>
              <a:rPr lang="en-US" sz="1200" dirty="0"/>
              <a:t>Rube began tracing illustrations when he was </a:t>
            </a:r>
            <a:r>
              <a:rPr lang="en-US" sz="1200" dirty="0" smtClean="0"/>
              <a:t>four, he like it so much that he began to take professional </a:t>
            </a:r>
            <a:r>
              <a:rPr lang="en-US" sz="1200" dirty="0"/>
              <a:t>drawing </a:t>
            </a:r>
            <a:r>
              <a:rPr lang="en-US" sz="1200" dirty="0" smtClean="0"/>
              <a:t>lessons at eleven years old.</a:t>
            </a:r>
          </a:p>
          <a:p>
            <a:pPr marL="0" indent="0">
              <a:buNone/>
            </a:pPr>
            <a:endParaRPr lang="en-US" sz="1200" dirty="0" smtClean="0"/>
          </a:p>
          <a:p>
            <a:pPr marL="0" indent="0">
              <a:buNone/>
            </a:pPr>
            <a:r>
              <a:rPr lang="en-US" sz="1200" dirty="0" smtClean="0"/>
              <a:t>His father wanted Rube to pursue </a:t>
            </a:r>
            <a:r>
              <a:rPr lang="en-US" sz="1200" dirty="0"/>
              <a:t>a career in engineering. </a:t>
            </a:r>
            <a:r>
              <a:rPr lang="en-US" sz="1200" dirty="0" smtClean="0"/>
              <a:t>So he attended and graduated from the University </a:t>
            </a:r>
            <a:r>
              <a:rPr lang="en-US" sz="1200" dirty="0"/>
              <a:t>of California, Berkeley in 1904 with a degree in </a:t>
            </a:r>
            <a:r>
              <a:rPr lang="en-US" sz="1200" dirty="0" smtClean="0"/>
              <a:t>Engineering.  He was then hired by the </a:t>
            </a:r>
            <a:r>
              <a:rPr lang="en-US" sz="1200" dirty="0"/>
              <a:t>city of San Francisco as an engineer for the Water and Sewers Department. After six </a:t>
            </a:r>
            <a:r>
              <a:rPr lang="en-US" sz="1200" dirty="0" smtClean="0"/>
              <a:t>months, however, </a:t>
            </a:r>
            <a:r>
              <a:rPr lang="en-US" sz="1200" dirty="0"/>
              <a:t>he resigned his position with the city to join the </a:t>
            </a:r>
            <a:r>
              <a:rPr lang="en-US" sz="1200" i="1" dirty="0"/>
              <a:t>San Francisco </a:t>
            </a:r>
            <a:r>
              <a:rPr lang="en-US" sz="1200" i="1" dirty="0" smtClean="0"/>
              <a:t>Chronicle </a:t>
            </a:r>
            <a:r>
              <a:rPr lang="en-US" sz="1200" dirty="0" smtClean="0"/>
              <a:t>as a sports cartoonist</a:t>
            </a:r>
            <a:r>
              <a:rPr lang="en-US" sz="1200" i="1" dirty="0" smtClean="0"/>
              <a:t>. </a:t>
            </a:r>
            <a:r>
              <a:rPr lang="en-US" sz="1200" dirty="0" smtClean="0"/>
              <a:t>Rube  </a:t>
            </a:r>
            <a:r>
              <a:rPr lang="en-US" sz="1200" dirty="0"/>
              <a:t>moved to New York City in 1907, </a:t>
            </a:r>
            <a:r>
              <a:rPr lang="en-US" sz="1200" dirty="0" smtClean="0"/>
              <a:t>and became a  </a:t>
            </a:r>
            <a:r>
              <a:rPr lang="en-US" sz="1200" dirty="0"/>
              <a:t>cartoonist </a:t>
            </a:r>
            <a:r>
              <a:rPr lang="en-US" sz="1200" dirty="0" smtClean="0"/>
              <a:t>for </a:t>
            </a:r>
            <a:r>
              <a:rPr lang="en-US" sz="1200" dirty="0"/>
              <a:t>the </a:t>
            </a:r>
            <a:r>
              <a:rPr lang="en-US" sz="1200" i="1" dirty="0"/>
              <a:t>New York Evening </a:t>
            </a:r>
            <a:r>
              <a:rPr lang="en-US" sz="1200" i="1" dirty="0" smtClean="0"/>
              <a:t>Mail</a:t>
            </a:r>
            <a:r>
              <a:rPr lang="en-US" sz="1200" dirty="0" smtClean="0"/>
              <a:t>.</a:t>
            </a:r>
            <a:r>
              <a:rPr lang="en-US" sz="1200" baseline="30000" dirty="0"/>
              <a:t>  </a:t>
            </a:r>
            <a:r>
              <a:rPr lang="en-US" sz="1200" dirty="0"/>
              <a:t> </a:t>
            </a:r>
            <a:r>
              <a:rPr lang="en-US" sz="1200" dirty="0" smtClean="0"/>
              <a:t>By </a:t>
            </a:r>
            <a:r>
              <a:rPr lang="en-US" sz="1200" dirty="0"/>
              <a:t>1915 he was earning $25,000 per year and </a:t>
            </a:r>
            <a:r>
              <a:rPr lang="en-US" sz="1200" dirty="0" smtClean="0"/>
              <a:t>was America's </a:t>
            </a:r>
            <a:r>
              <a:rPr lang="en-US" sz="1200" dirty="0"/>
              <a:t>most popular cartoonist</a:t>
            </a:r>
            <a:r>
              <a:rPr lang="en-US" sz="1200" dirty="0" smtClean="0"/>
              <a:t>.</a:t>
            </a:r>
          </a:p>
          <a:p>
            <a:pPr marL="0" indent="0">
              <a:buNone/>
            </a:pPr>
            <a:endParaRPr lang="en-US" sz="1200" baseline="30000" dirty="0" smtClean="0"/>
          </a:p>
          <a:p>
            <a:pPr marL="0" indent="0">
              <a:buNone/>
            </a:pPr>
            <a:r>
              <a:rPr lang="en-US" sz="1200" dirty="0"/>
              <a:t>In the late 1960s and early 70s, educational shows like Sesame Street, Vision On and The Electric Company routinely showed bits that involved Rube Goldberg devices, including the </a:t>
            </a:r>
            <a:r>
              <a:rPr lang="en-US" sz="1200" i="1" dirty="0"/>
              <a:t>Rube Goldberg Alphabet Contraption</a:t>
            </a:r>
            <a:r>
              <a:rPr lang="en-US" sz="1200" dirty="0"/>
              <a:t>, and the </a:t>
            </a:r>
            <a:r>
              <a:rPr lang="en-US" sz="1200" i="1" dirty="0"/>
              <a:t>What Happens Next Machine</a:t>
            </a:r>
            <a:r>
              <a:rPr lang="en-US" sz="1200" dirty="0" smtClean="0"/>
              <a:t>. </a:t>
            </a:r>
            <a:r>
              <a:rPr lang="en-US" sz="1200" dirty="0"/>
              <a:t>Goldberg died in 1970 at the age of </a:t>
            </a:r>
            <a:r>
              <a:rPr lang="en-US" sz="1200" dirty="0" smtClean="0"/>
              <a:t>87.</a:t>
            </a:r>
            <a:endParaRPr lang="en-US" sz="1200"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6400800" y="838200"/>
            <a:ext cx="1896619" cy="2403408"/>
          </a:xfrm>
          <a:prstGeom prst="rect">
            <a:avLst/>
          </a:prstGeom>
          <a:ln>
            <a:noFill/>
          </a:ln>
          <a:effectLst>
            <a:softEdge rad="112500"/>
          </a:effectLst>
        </p:spPr>
      </p:pic>
    </p:spTree>
    <p:extLst>
      <p:ext uri="{BB962C8B-B14F-4D97-AF65-F5344CB8AC3E}">
        <p14:creationId xmlns:p14="http://schemas.microsoft.com/office/powerpoint/2010/main" val="3597658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Bradley Hand ITC" panose="03070402050302030203" pitchFamily="66" charset="0"/>
              </a:rPr>
              <a:t>What is a Rube Goldberg Machine?</a:t>
            </a:r>
            <a:endParaRPr lang="en-US" sz="3600" b="1" dirty="0">
              <a:latin typeface="Bradley Hand ITC" panose="03070402050302030203" pitchFamily="66" charset="0"/>
            </a:endParaRPr>
          </a:p>
        </p:txBody>
      </p:sp>
      <p:sp>
        <p:nvSpPr>
          <p:cNvPr id="3" name="Content Placeholder 2"/>
          <p:cNvSpPr>
            <a:spLocks noGrp="1"/>
          </p:cNvSpPr>
          <p:nvPr>
            <p:ph sz="quarter" idx="13"/>
          </p:nvPr>
        </p:nvSpPr>
        <p:spPr>
          <a:xfrm>
            <a:off x="838200" y="4038599"/>
            <a:ext cx="7315200" cy="1685543"/>
          </a:xfrm>
        </p:spPr>
        <p:txBody>
          <a:bodyPr>
            <a:normAutofit/>
          </a:bodyPr>
          <a:lstStyle/>
          <a:p>
            <a:pPr marL="0" indent="0">
              <a:buNone/>
            </a:pPr>
            <a:r>
              <a:rPr lang="en-US" dirty="0" smtClean="0"/>
              <a:t>A Rube </a:t>
            </a:r>
            <a:r>
              <a:rPr lang="en-US" dirty="0"/>
              <a:t>Goldberg machine is a contraption, invention, device or apparatus that is deliberately over-engineered or overdone to perform a </a:t>
            </a:r>
            <a:r>
              <a:rPr lang="en-US" dirty="0" smtClean="0"/>
              <a:t>simple </a:t>
            </a:r>
            <a:r>
              <a:rPr lang="en-US" dirty="0"/>
              <a:t>task in </a:t>
            </a:r>
            <a:r>
              <a:rPr lang="en-US" dirty="0" smtClean="0"/>
              <a:t>a </a:t>
            </a:r>
            <a:r>
              <a:rPr lang="en-US" dirty="0"/>
              <a:t>complicated fashion, usually including a chain reaction.</a:t>
            </a:r>
          </a:p>
        </p:txBody>
      </p:sp>
      <p:pic>
        <p:nvPicPr>
          <p:cNvPr id="9" name="Content Placeholder 8"/>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990600" y="1752600"/>
            <a:ext cx="7162800" cy="2091536"/>
          </a:xfrm>
        </p:spPr>
      </p:pic>
    </p:spTree>
    <p:extLst>
      <p:ext uri="{BB962C8B-B14F-4D97-AF65-F5344CB8AC3E}">
        <p14:creationId xmlns:p14="http://schemas.microsoft.com/office/powerpoint/2010/main" val="539334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radley Hand ITC" panose="03070402050302030203" pitchFamily="66" charset="0"/>
              </a:rPr>
              <a:t>O</a:t>
            </a:r>
            <a:r>
              <a:rPr lang="en-US" b="1" dirty="0" smtClean="0">
                <a:latin typeface="Bradley Hand ITC" panose="03070402050302030203" pitchFamily="66" charset="0"/>
              </a:rPr>
              <a:t>bjective</a:t>
            </a:r>
            <a:endParaRPr lang="en-US" b="1" dirty="0">
              <a:latin typeface="Bradley Hand ITC" panose="03070402050302030203" pitchFamily="66" charset="0"/>
            </a:endParaRPr>
          </a:p>
        </p:txBody>
      </p:sp>
      <p:sp>
        <p:nvSpPr>
          <p:cNvPr id="3" name="Content Placeholder 2"/>
          <p:cNvSpPr>
            <a:spLocks noGrp="1"/>
          </p:cNvSpPr>
          <p:nvPr>
            <p:ph idx="1"/>
          </p:nvPr>
        </p:nvSpPr>
        <p:spPr>
          <a:xfrm>
            <a:off x="914400" y="1676401"/>
            <a:ext cx="7315200" cy="1447800"/>
          </a:xfrm>
        </p:spPr>
        <p:txBody>
          <a:bodyPr>
            <a:normAutofit lnSpcReduction="10000"/>
          </a:bodyPr>
          <a:lstStyle/>
          <a:p>
            <a:r>
              <a:rPr lang="en-US" dirty="0" smtClean="0"/>
              <a:t>To </a:t>
            </a:r>
            <a:r>
              <a:rPr lang="en-US" dirty="0"/>
              <a:t>design and build a machine that will pop a balloon in a minimum of 8 steps using simple machines.  Use the information learned in class and your creativity to build your Rube Goldberg machine.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124464"/>
            <a:ext cx="4038600" cy="2921675"/>
          </a:xfrm>
          <a:prstGeom prst="rect">
            <a:avLst/>
          </a:prstGeom>
        </p:spPr>
      </p:pic>
    </p:spTree>
    <p:extLst>
      <p:ext uri="{BB962C8B-B14F-4D97-AF65-F5344CB8AC3E}">
        <p14:creationId xmlns:p14="http://schemas.microsoft.com/office/powerpoint/2010/main" val="76857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anose="03070402050302030203" pitchFamily="66" charset="0"/>
              </a:rPr>
              <a:t>Design Parameters</a:t>
            </a:r>
            <a:endParaRPr lang="en-US" b="1" dirty="0">
              <a:latin typeface="Bradley Hand ITC" panose="03070402050302030203" pitchFamily="66" charset="0"/>
            </a:endParaRPr>
          </a:p>
        </p:txBody>
      </p:sp>
      <p:sp>
        <p:nvSpPr>
          <p:cNvPr id="3" name="Content Placeholder 2"/>
          <p:cNvSpPr>
            <a:spLocks noGrp="1"/>
          </p:cNvSpPr>
          <p:nvPr>
            <p:ph idx="1"/>
          </p:nvPr>
        </p:nvSpPr>
        <p:spPr>
          <a:xfrm>
            <a:off x="914401" y="1828800"/>
            <a:ext cx="3426690" cy="4267200"/>
          </a:xfrm>
        </p:spPr>
        <p:txBody>
          <a:bodyPr>
            <a:normAutofit fontScale="85000" lnSpcReduction="10000"/>
          </a:bodyPr>
          <a:lstStyle/>
          <a:p>
            <a:pPr lvl="0"/>
            <a:r>
              <a:rPr lang="en-US" dirty="0" smtClean="0"/>
              <a:t>Be </a:t>
            </a:r>
            <a:r>
              <a:rPr lang="en-US" dirty="0"/>
              <a:t>no larger than 17” </a:t>
            </a:r>
            <a:r>
              <a:rPr lang="en-US" dirty="0" smtClean="0"/>
              <a:t>long,  22</a:t>
            </a:r>
            <a:r>
              <a:rPr lang="en-US" dirty="0"/>
              <a:t>” wide and a maximum of 36” in </a:t>
            </a:r>
            <a:r>
              <a:rPr lang="en-US" dirty="0" smtClean="0"/>
              <a:t>height.</a:t>
            </a:r>
            <a:endParaRPr lang="en-US" dirty="0"/>
          </a:p>
          <a:p>
            <a:pPr lvl="0"/>
            <a:r>
              <a:rPr lang="en-US" dirty="0"/>
              <a:t>Have </a:t>
            </a:r>
            <a:r>
              <a:rPr lang="en-US" dirty="0" smtClean="0"/>
              <a:t>the </a:t>
            </a:r>
            <a:r>
              <a:rPr lang="en-US" dirty="0"/>
              <a:t>simple machine names labeled on your </a:t>
            </a:r>
            <a:r>
              <a:rPr lang="en-US" dirty="0" smtClean="0"/>
              <a:t>machine.</a:t>
            </a:r>
            <a:endParaRPr lang="en-US" dirty="0"/>
          </a:p>
          <a:p>
            <a:pPr lvl="0"/>
            <a:r>
              <a:rPr lang="en-US" dirty="0"/>
              <a:t>Use all 6 simple machines (Lever, Pulley, Inclined Plane, Wheel and Axle, Wedge and Screw</a:t>
            </a:r>
            <a:r>
              <a:rPr lang="en-US" dirty="0" smtClean="0"/>
              <a:t>).</a:t>
            </a:r>
            <a:endParaRPr lang="en-US" dirty="0"/>
          </a:p>
          <a:p>
            <a:pPr lvl="0"/>
            <a:r>
              <a:rPr lang="en-US" dirty="0"/>
              <a:t>You can only touch your device one time in the </a:t>
            </a:r>
            <a:r>
              <a:rPr lang="en-US" dirty="0" smtClean="0"/>
              <a:t>beginning. </a:t>
            </a:r>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091" y="1905000"/>
            <a:ext cx="3895821" cy="2921866"/>
          </a:xfrm>
          <a:prstGeom prst="rect">
            <a:avLst/>
          </a:prstGeom>
        </p:spPr>
      </p:pic>
    </p:spTree>
    <p:extLst>
      <p:ext uri="{BB962C8B-B14F-4D97-AF65-F5344CB8AC3E}">
        <p14:creationId xmlns:p14="http://schemas.microsoft.com/office/powerpoint/2010/main" val="4018126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anose="03070402050302030203" pitchFamily="66" charset="0"/>
              </a:rPr>
              <a:t>Simple Machines</a:t>
            </a:r>
            <a:endParaRPr lang="en-US" b="1" dirty="0">
              <a:latin typeface="Bradley Hand ITC" panose="03070402050302030203" pitchFamily="66" charset="0"/>
            </a:endParaRPr>
          </a:p>
        </p:txBody>
      </p:sp>
      <p:sp>
        <p:nvSpPr>
          <p:cNvPr id="3" name="Content Placeholder 2"/>
          <p:cNvSpPr>
            <a:spLocks noGrp="1"/>
          </p:cNvSpPr>
          <p:nvPr>
            <p:ph idx="1"/>
          </p:nvPr>
        </p:nvSpPr>
        <p:spPr>
          <a:xfrm>
            <a:off x="990600" y="1676401"/>
            <a:ext cx="7086600" cy="1828800"/>
          </a:xfrm>
        </p:spPr>
        <p:txBody>
          <a:bodyPr>
            <a:normAutofit fontScale="92500"/>
          </a:bodyPr>
          <a:lstStyle/>
          <a:p>
            <a:pPr marL="0" indent="0">
              <a:buNone/>
            </a:pPr>
            <a:r>
              <a:rPr lang="en-US" dirty="0"/>
              <a:t>Simple machines are devices that can make a tough job easier by enabling a person to apply less force or to apply force in a direction that is easier to manipulate. There are six types of simple machines: lever, pulley, inclined plane, wedge, screw, and wheel and axle.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363" y="3686784"/>
            <a:ext cx="7604637" cy="24556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733800"/>
            <a:ext cx="4191000" cy="990600"/>
          </a:xfrm>
          <a:prstGeom prst="rect">
            <a:avLst/>
          </a:prstGeom>
        </p:spPr>
      </p:pic>
    </p:spTree>
    <p:extLst>
      <p:ext uri="{BB962C8B-B14F-4D97-AF65-F5344CB8AC3E}">
        <p14:creationId xmlns:p14="http://schemas.microsoft.com/office/powerpoint/2010/main" val="922940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radley Hand ITC" panose="03070402050302030203" pitchFamily="66" charset="0"/>
              </a:rPr>
              <a:t>Wedge</a:t>
            </a:r>
            <a:br>
              <a:rPr lang="en-US" dirty="0" smtClean="0">
                <a:latin typeface="Bradley Hand ITC" panose="03070402050302030203" pitchFamily="66" charset="0"/>
              </a:rPr>
            </a:br>
            <a:r>
              <a:rPr lang="en-US" dirty="0">
                <a:latin typeface="Bradley Hand ITC" panose="03070402050302030203" pitchFamily="66" charset="0"/>
              </a:rPr>
              <a:t/>
            </a:r>
            <a:br>
              <a:rPr lang="en-US" dirty="0">
                <a:latin typeface="Bradley Hand ITC" panose="03070402050302030203" pitchFamily="66" charset="0"/>
              </a:rPr>
            </a:br>
            <a:r>
              <a:rPr lang="en-US" dirty="0" smtClean="0">
                <a:latin typeface="Bradley Hand ITC" panose="03070402050302030203" pitchFamily="66" charset="0"/>
              </a:rPr>
              <a:t/>
            </a:r>
            <a:br>
              <a:rPr lang="en-US" dirty="0" smtClean="0">
                <a:latin typeface="Bradley Hand ITC" panose="03070402050302030203" pitchFamily="66" charset="0"/>
              </a:rPr>
            </a:br>
            <a:r>
              <a:rPr lang="en-US" dirty="0" smtClean="0">
                <a:latin typeface="Bradley Hand ITC" panose="03070402050302030203" pitchFamily="66" charset="0"/>
              </a:rPr>
              <a:t/>
            </a:r>
            <a:br>
              <a:rPr lang="en-US" dirty="0" smtClean="0">
                <a:latin typeface="Bradley Hand ITC" panose="03070402050302030203" pitchFamily="66" charset="0"/>
              </a:rPr>
            </a:br>
            <a:r>
              <a:rPr lang="en-US" dirty="0">
                <a:latin typeface="Bradley Hand ITC" panose="03070402050302030203" pitchFamily="66" charset="0"/>
              </a:rPr>
              <a:t/>
            </a:r>
            <a:br>
              <a:rPr lang="en-US" dirty="0">
                <a:latin typeface="Bradley Hand ITC" panose="03070402050302030203" pitchFamily="66" charset="0"/>
              </a:rPr>
            </a:br>
            <a:r>
              <a:rPr lang="en-US" dirty="0" smtClean="0">
                <a:latin typeface="Bradley Hand ITC" panose="03070402050302030203" pitchFamily="66" charset="0"/>
              </a:rPr>
              <a:t/>
            </a:r>
            <a:br>
              <a:rPr lang="en-US" dirty="0" smtClean="0">
                <a:latin typeface="Bradley Hand ITC" panose="03070402050302030203" pitchFamily="66" charset="0"/>
              </a:rPr>
            </a:br>
            <a:endParaRPr lang="en-US" dirty="0">
              <a:latin typeface="Bradley Hand ITC" panose="03070402050302030203" pitchFamily="66"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4575" y="1567892"/>
            <a:ext cx="3021013" cy="37920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 Placeholder 3"/>
          <p:cNvSpPr>
            <a:spLocks noGrp="1"/>
          </p:cNvSpPr>
          <p:nvPr>
            <p:ph type="body" sz="half" idx="2"/>
          </p:nvPr>
        </p:nvSpPr>
        <p:spPr/>
        <p:txBody>
          <a:bodyPr>
            <a:normAutofit fontScale="85000" lnSpcReduction="20000"/>
          </a:bodyPr>
          <a:lstStyle/>
          <a:p>
            <a:r>
              <a:rPr lang="en-US" dirty="0"/>
              <a:t>It is made of two inclined planes and can move. The point of contact of the two inclined planes results in a sharp edge which can be used to cut and split objects and to hold them together. A wedge is shaped in such a manner that it is triangular in appearance. Examples of wedges that we use in daily life include forks, knives, and even our teeth.</a:t>
            </a:r>
            <a:br>
              <a:rPr lang="en-US" dirty="0"/>
            </a:b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1495">
            <a:off x="1600200" y="1523999"/>
            <a:ext cx="2286000" cy="1985211"/>
          </a:xfrm>
          <a:prstGeom prst="rect">
            <a:avLst/>
          </a:prstGeom>
        </p:spPr>
      </p:pic>
    </p:spTree>
    <p:extLst>
      <p:ext uri="{BB962C8B-B14F-4D97-AF65-F5344CB8AC3E}">
        <p14:creationId xmlns:p14="http://schemas.microsoft.com/office/powerpoint/2010/main" val="2640620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105979" y="1676576"/>
            <a:ext cx="3064827" cy="1846529"/>
          </a:xfrm>
        </p:spPr>
        <p:txBody>
          <a:bodyPr>
            <a:normAutofit fontScale="90000"/>
          </a:bodyPr>
          <a:lstStyle/>
          <a:p>
            <a:r>
              <a:rPr lang="en-US" dirty="0" smtClean="0">
                <a:latin typeface="Bradley Hand ITC" panose="03070402050302030203" pitchFamily="66" charset="0"/>
              </a:rPr>
              <a:t>Incline Plane </a:t>
            </a:r>
            <a:br>
              <a:rPr lang="en-US" dirty="0" smtClean="0">
                <a:latin typeface="Bradley Hand ITC" panose="03070402050302030203" pitchFamily="66" charset="0"/>
              </a:rPr>
            </a:br>
            <a:r>
              <a:rPr lang="en-US" dirty="0">
                <a:latin typeface="Bradley Hand ITC" panose="03070402050302030203" pitchFamily="66" charset="0"/>
              </a:rPr>
              <a:t/>
            </a:r>
            <a:br>
              <a:rPr lang="en-US" dirty="0">
                <a:latin typeface="Bradley Hand ITC" panose="03070402050302030203" pitchFamily="66" charset="0"/>
              </a:rPr>
            </a:br>
            <a:r>
              <a:rPr lang="en-US" dirty="0" smtClean="0">
                <a:latin typeface="Bradley Hand ITC" panose="03070402050302030203" pitchFamily="66" charset="0"/>
              </a:rPr>
              <a:t/>
            </a:r>
            <a:br>
              <a:rPr lang="en-US" dirty="0" smtClean="0">
                <a:latin typeface="Bradley Hand ITC" panose="03070402050302030203" pitchFamily="66" charset="0"/>
              </a:rPr>
            </a:br>
            <a:r>
              <a:rPr lang="en-US" dirty="0" smtClean="0">
                <a:latin typeface="Bradley Hand ITC" panose="03070402050302030203" pitchFamily="66" charset="0"/>
              </a:rPr>
              <a:t/>
            </a:r>
            <a:br>
              <a:rPr lang="en-US" dirty="0" smtClean="0">
                <a:latin typeface="Bradley Hand ITC" panose="03070402050302030203" pitchFamily="66" charset="0"/>
              </a:rPr>
            </a:br>
            <a:endParaRPr lang="en-US" dirty="0">
              <a:latin typeface="Bradley Hand ITC" panose="03070402050302030203" pitchFamily="66"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4575" y="2617726"/>
            <a:ext cx="3021013" cy="16923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 Placeholder 3"/>
          <p:cNvSpPr>
            <a:spLocks noGrp="1"/>
          </p:cNvSpPr>
          <p:nvPr>
            <p:ph type="body" sz="half" idx="2"/>
          </p:nvPr>
        </p:nvSpPr>
        <p:spPr/>
        <p:txBody>
          <a:bodyPr>
            <a:normAutofit fontScale="92500" lnSpcReduction="10000"/>
          </a:bodyPr>
          <a:lstStyle/>
          <a:p>
            <a:endParaRPr lang="en-US" dirty="0" smtClean="0"/>
          </a:p>
          <a:p>
            <a:pPr algn="l"/>
            <a:r>
              <a:rPr lang="en-US" dirty="0" smtClean="0"/>
              <a:t>An </a:t>
            </a:r>
            <a:r>
              <a:rPr lang="en-US" dirty="0"/>
              <a:t>inclined plane can either help to lift or lower an object.  It is made up of a flat plane that is inclined at one end. Moving an object on an inclined or slanted surface is much easier than a straight surface.</a:t>
            </a:r>
          </a:p>
          <a:p>
            <a:r>
              <a:rPr lang="en-US" dirty="0"/>
              <a:t> </a:t>
            </a:r>
          </a:p>
          <a:p>
            <a:r>
              <a:rPr lang="en-US" dirty="0"/>
              <a:t> </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8489">
            <a:off x="1311279" y="2489296"/>
            <a:ext cx="2658303" cy="1078324"/>
          </a:xfrm>
          <a:prstGeom prst="rect">
            <a:avLst/>
          </a:prstGeom>
        </p:spPr>
      </p:pic>
    </p:spTree>
    <p:extLst>
      <p:ext uri="{BB962C8B-B14F-4D97-AF65-F5344CB8AC3E}">
        <p14:creationId xmlns:p14="http://schemas.microsoft.com/office/powerpoint/2010/main" val="41298825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270</TotalTime>
  <Words>1208</Words>
  <Application>Microsoft Office PowerPoint</Application>
  <PresentationFormat>On-screen Show (4:3)</PresentationFormat>
  <Paragraphs>103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Pushpin</vt:lpstr>
      <vt:lpstr> The Rube Goldberg Machine</vt:lpstr>
      <vt:lpstr>PowerPoint Presentation</vt:lpstr>
      <vt:lpstr>Rube Goldberg</vt:lpstr>
      <vt:lpstr>What is a Rube Goldberg Machine?</vt:lpstr>
      <vt:lpstr>Objective</vt:lpstr>
      <vt:lpstr>Design Parameters</vt:lpstr>
      <vt:lpstr>Simple Machines</vt:lpstr>
      <vt:lpstr>Wedge      </vt:lpstr>
      <vt:lpstr>Incline Plane     </vt:lpstr>
      <vt:lpstr>PowerPoint Presentation</vt:lpstr>
      <vt:lpstr>Lever     </vt:lpstr>
      <vt:lpstr>PowerPoint Presentation</vt:lpstr>
      <vt:lpstr>Pulley     </vt:lpstr>
      <vt:lpstr>  Screw       </vt:lpstr>
      <vt:lpstr>PowerPoint Presentation</vt:lpstr>
      <vt:lpstr>Wheel and Axle      </vt:lpstr>
      <vt:lpstr>Our Rube Goldberg Machines</vt:lpstr>
      <vt:lpstr>A pulley, wedge and inclined plane…</vt:lpstr>
      <vt:lpstr>It doesn’t have to be fancy…</vt:lpstr>
      <vt:lpstr>Due Dates </vt:lpstr>
      <vt:lpstr>PowerPoint Presentation</vt:lpstr>
      <vt:lpstr>Notebook Test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Rube Goldberg</dc:title>
  <dc:creator>Kevin Shelley</dc:creator>
  <cp:lastModifiedBy>Kevin Shelley</cp:lastModifiedBy>
  <cp:revision>34</cp:revision>
  <dcterms:created xsi:type="dcterms:W3CDTF">2015-02-10T19:23:37Z</dcterms:created>
  <dcterms:modified xsi:type="dcterms:W3CDTF">2015-05-18T19:10:14Z</dcterms:modified>
</cp:coreProperties>
</file>